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14" r:id="rId3"/>
    <p:sldId id="316" r:id="rId4"/>
    <p:sldId id="317" r:id="rId5"/>
    <p:sldId id="318" r:id="rId6"/>
    <p:sldId id="319" r:id="rId7"/>
    <p:sldId id="320" r:id="rId8"/>
    <p:sldId id="321" r:id="rId9"/>
    <p:sldId id="304" r:id="rId1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7FC1B-21B8-415F-95F9-C219165015A5}" v="10" dt="2026-06-11T19:08:24.167"/>
    <p1510:client id="{501398D1-EE3A-48A2-BD27-64D924AC5F5A}" v="17" dt="2026-06-11T21:00:21.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656" autoAdjust="0"/>
  </p:normalViewPr>
  <p:slideViewPr>
    <p:cSldViewPr snapToGrid="0">
      <p:cViewPr>
        <p:scale>
          <a:sx n="90" d="100"/>
          <a:sy n="90" d="100"/>
        </p:scale>
        <p:origin x="133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Friedman" userId="0181fa00-e293-43ff-b9af-8b6cd6a7b9a8" providerId="ADAL" clId="{66F19AA4-3B25-4D1C-BA8F-7197380A83AC}"/>
    <pc:docChg chg="undo custSel modSld">
      <pc:chgData name="Mary Friedman" userId="0181fa00-e293-43ff-b9af-8b6cd6a7b9a8" providerId="ADAL" clId="{66F19AA4-3B25-4D1C-BA8F-7197380A83AC}" dt="2026-06-11T21:16:07.454" v="1152" actId="20577"/>
      <pc:docMkLst>
        <pc:docMk/>
      </pc:docMkLst>
      <pc:sldChg chg="modNotesTx">
        <pc:chgData name="Mary Friedman" userId="0181fa00-e293-43ff-b9af-8b6cd6a7b9a8" providerId="ADAL" clId="{66F19AA4-3B25-4D1C-BA8F-7197380A83AC}" dt="2026-06-11T21:12:20.128" v="973" actId="20577"/>
        <pc:sldMkLst>
          <pc:docMk/>
          <pc:sldMk cId="0" sldId="314"/>
        </pc:sldMkLst>
      </pc:sldChg>
      <pc:sldChg chg="addSp delSp modSp mod modNotesTx">
        <pc:chgData name="Mary Friedman" userId="0181fa00-e293-43ff-b9af-8b6cd6a7b9a8" providerId="ADAL" clId="{66F19AA4-3B25-4D1C-BA8F-7197380A83AC}" dt="2026-06-11T21:16:07.454" v="1152" actId="20577"/>
        <pc:sldMkLst>
          <pc:docMk/>
          <pc:sldMk cId="2366626415" sldId="317"/>
        </pc:sldMkLst>
        <pc:spChg chg="mod">
          <ac:chgData name="Mary Friedman" userId="0181fa00-e293-43ff-b9af-8b6cd6a7b9a8" providerId="ADAL" clId="{66F19AA4-3B25-4D1C-BA8F-7197380A83AC}" dt="2026-06-11T19:22:38.749" v="1" actId="15"/>
          <ac:spMkLst>
            <pc:docMk/>
            <pc:sldMk cId="2366626415" sldId="317"/>
            <ac:spMk id="5127" creationId="{58FCCA7E-1F21-D888-A9CA-9B04771F6B1E}"/>
          </ac:spMkLst>
        </pc:spChg>
        <pc:picChg chg="add del">
          <ac:chgData name="Mary Friedman" userId="0181fa00-e293-43ff-b9af-8b6cd6a7b9a8" providerId="ADAL" clId="{66F19AA4-3B25-4D1C-BA8F-7197380A83AC}" dt="2026-06-11T19:23:32.210" v="3" actId="478"/>
          <ac:picMkLst>
            <pc:docMk/>
            <pc:sldMk cId="2366626415" sldId="317"/>
            <ac:picMk id="2" creationId="{BFAC16AC-8ED6-BC0A-F603-DD85A39C38B1}"/>
          </ac:picMkLst>
        </pc:picChg>
        <pc:picChg chg="add mod">
          <ac:chgData name="Mary Friedman" userId="0181fa00-e293-43ff-b9af-8b6cd6a7b9a8" providerId="ADAL" clId="{66F19AA4-3B25-4D1C-BA8F-7197380A83AC}" dt="2026-06-11T19:25:01.722" v="5" actId="1076"/>
          <ac:picMkLst>
            <pc:docMk/>
            <pc:sldMk cId="2366626415" sldId="317"/>
            <ac:picMk id="4" creationId="{06F12E0D-6F00-F452-565E-223BEF6B41FD}"/>
          </ac:picMkLst>
        </pc:picChg>
      </pc:sldChg>
      <pc:sldChg chg="addSp delSp modSp mod">
        <pc:chgData name="Mary Friedman" userId="0181fa00-e293-43ff-b9af-8b6cd6a7b9a8" providerId="ADAL" clId="{66F19AA4-3B25-4D1C-BA8F-7197380A83AC}" dt="2026-06-11T20:54:52.454" v="386" actId="14100"/>
        <pc:sldMkLst>
          <pc:docMk/>
          <pc:sldMk cId="1185515302" sldId="318"/>
        </pc:sldMkLst>
        <pc:spChg chg="mod">
          <ac:chgData name="Mary Friedman" userId="0181fa00-e293-43ff-b9af-8b6cd6a7b9a8" providerId="ADAL" clId="{66F19AA4-3B25-4D1C-BA8F-7197380A83AC}" dt="2026-06-11T20:49:30.491" v="375" actId="313"/>
          <ac:spMkLst>
            <pc:docMk/>
            <pc:sldMk cId="1185515302" sldId="318"/>
            <ac:spMk id="5127" creationId="{16B8328C-BC30-34FE-0366-73B6BA3025F8}"/>
          </ac:spMkLst>
        </pc:spChg>
        <pc:picChg chg="add del mod">
          <ac:chgData name="Mary Friedman" userId="0181fa00-e293-43ff-b9af-8b6cd6a7b9a8" providerId="ADAL" clId="{66F19AA4-3B25-4D1C-BA8F-7197380A83AC}" dt="2026-06-11T20:53:30.484" v="380" actId="21"/>
          <ac:picMkLst>
            <pc:docMk/>
            <pc:sldMk cId="1185515302" sldId="318"/>
            <ac:picMk id="3" creationId="{23DCF824-9A5D-BB76-7AE3-DD8C85FCE77C}"/>
          </ac:picMkLst>
        </pc:picChg>
        <pc:picChg chg="add mod">
          <ac:chgData name="Mary Friedman" userId="0181fa00-e293-43ff-b9af-8b6cd6a7b9a8" providerId="ADAL" clId="{66F19AA4-3B25-4D1C-BA8F-7197380A83AC}" dt="2026-06-11T20:54:31.279" v="385" actId="1440"/>
          <ac:picMkLst>
            <pc:docMk/>
            <pc:sldMk cId="1185515302" sldId="318"/>
            <ac:picMk id="5" creationId="{F47E83D4-0378-6522-FC26-F676A8410CB4}"/>
          </ac:picMkLst>
        </pc:picChg>
        <pc:picChg chg="mod">
          <ac:chgData name="Mary Friedman" userId="0181fa00-e293-43ff-b9af-8b6cd6a7b9a8" providerId="ADAL" clId="{66F19AA4-3B25-4D1C-BA8F-7197380A83AC}" dt="2026-06-11T20:54:52.454" v="386" actId="14100"/>
          <ac:picMkLst>
            <pc:docMk/>
            <pc:sldMk cId="1185515302" sldId="318"/>
            <ac:picMk id="5123" creationId="{C34C103F-6D61-A12F-291D-B3710946DA5E}"/>
          </ac:picMkLst>
        </pc:picChg>
      </pc:sldChg>
      <pc:sldChg chg="addSp delSp modSp mod">
        <pc:chgData name="Mary Friedman" userId="0181fa00-e293-43ff-b9af-8b6cd6a7b9a8" providerId="ADAL" clId="{66F19AA4-3B25-4D1C-BA8F-7197380A83AC}" dt="2026-06-11T20:12:20.043" v="42" actId="20577"/>
        <pc:sldMkLst>
          <pc:docMk/>
          <pc:sldMk cId="1948674178" sldId="320"/>
        </pc:sldMkLst>
        <pc:spChg chg="mod">
          <ac:chgData name="Mary Friedman" userId="0181fa00-e293-43ff-b9af-8b6cd6a7b9a8" providerId="ADAL" clId="{66F19AA4-3B25-4D1C-BA8F-7197380A83AC}" dt="2026-06-11T20:12:20.043" v="42" actId="20577"/>
          <ac:spMkLst>
            <pc:docMk/>
            <pc:sldMk cId="1948674178" sldId="320"/>
            <ac:spMk id="5124" creationId="{80F8BED8-75F0-1E2D-0208-B3351466B7D3}"/>
          </ac:spMkLst>
        </pc:spChg>
        <pc:spChg chg="del mod">
          <ac:chgData name="Mary Friedman" userId="0181fa00-e293-43ff-b9af-8b6cd6a7b9a8" providerId="ADAL" clId="{66F19AA4-3B25-4D1C-BA8F-7197380A83AC}" dt="2026-06-11T20:10:11.302" v="7" actId="22"/>
          <ac:spMkLst>
            <pc:docMk/>
            <pc:sldMk cId="1948674178" sldId="320"/>
            <ac:spMk id="5127" creationId="{191DCE58-2CD9-7242-90DA-101E02411ADD}"/>
          </ac:spMkLst>
        </pc:spChg>
        <pc:picChg chg="add mod ord">
          <ac:chgData name="Mary Friedman" userId="0181fa00-e293-43ff-b9af-8b6cd6a7b9a8" providerId="ADAL" clId="{66F19AA4-3B25-4D1C-BA8F-7197380A83AC}" dt="2026-06-11T20:11:51.007" v="16" actId="1076"/>
          <ac:picMkLst>
            <pc:docMk/>
            <pc:sldMk cId="1948674178" sldId="320"/>
            <ac:picMk id="3" creationId="{E4638FC3-F827-C1C8-452A-0C74C8BC403B}"/>
          </ac:picMkLst>
        </pc:picChg>
      </pc:sldChg>
      <pc:sldChg chg="addSp delSp modSp mod">
        <pc:chgData name="Mary Friedman" userId="0181fa00-e293-43ff-b9af-8b6cd6a7b9a8" providerId="ADAL" clId="{66F19AA4-3B25-4D1C-BA8F-7197380A83AC}" dt="2026-06-11T21:00:21.004" v="387" actId="14100"/>
        <pc:sldMkLst>
          <pc:docMk/>
          <pc:sldMk cId="1049747151" sldId="321"/>
        </pc:sldMkLst>
        <pc:spChg chg="mod">
          <ac:chgData name="Mary Friedman" userId="0181fa00-e293-43ff-b9af-8b6cd6a7b9a8" providerId="ADAL" clId="{66F19AA4-3B25-4D1C-BA8F-7197380A83AC}" dt="2026-06-11T20:31:26.045" v="100" actId="20577"/>
          <ac:spMkLst>
            <pc:docMk/>
            <pc:sldMk cId="1049747151" sldId="321"/>
            <ac:spMk id="5124" creationId="{BA36371C-0943-7E01-D1BF-871028E67D43}"/>
          </ac:spMkLst>
        </pc:spChg>
        <pc:spChg chg="del mod">
          <ac:chgData name="Mary Friedman" userId="0181fa00-e293-43ff-b9af-8b6cd6a7b9a8" providerId="ADAL" clId="{66F19AA4-3B25-4D1C-BA8F-7197380A83AC}" dt="2026-06-11T20:29:16.024" v="44" actId="22"/>
          <ac:spMkLst>
            <pc:docMk/>
            <pc:sldMk cId="1049747151" sldId="321"/>
            <ac:spMk id="5127" creationId="{FE2CD50F-E0DB-E00D-F742-9E4F741D7962}"/>
          </ac:spMkLst>
        </pc:spChg>
        <pc:picChg chg="add mod ord">
          <ac:chgData name="Mary Friedman" userId="0181fa00-e293-43ff-b9af-8b6cd6a7b9a8" providerId="ADAL" clId="{66F19AA4-3B25-4D1C-BA8F-7197380A83AC}" dt="2026-06-11T20:29:42.048" v="50" actId="1076"/>
          <ac:picMkLst>
            <pc:docMk/>
            <pc:sldMk cId="1049747151" sldId="321"/>
            <ac:picMk id="3" creationId="{28FA8DE2-E966-ECDA-630A-CD138FEFC155}"/>
          </ac:picMkLst>
        </pc:picChg>
        <pc:picChg chg="mod">
          <ac:chgData name="Mary Friedman" userId="0181fa00-e293-43ff-b9af-8b6cd6a7b9a8" providerId="ADAL" clId="{66F19AA4-3B25-4D1C-BA8F-7197380A83AC}" dt="2026-06-11T21:00:21.004" v="387" actId="14100"/>
          <ac:picMkLst>
            <pc:docMk/>
            <pc:sldMk cId="1049747151" sldId="321"/>
            <ac:picMk id="5123" creationId="{A3384CB5-1146-4932-90AB-C5573A75016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80AD0-5BD1-42C6-BA7B-5ADA0702FF3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1B3D246-76EB-452A-A57A-30B14BCA0036}" type="pres">
      <dgm:prSet presAssocID="{26C80AD0-5BD1-42C6-BA7B-5ADA0702FF30}" presName="compositeShape" presStyleCnt="0">
        <dgm:presLayoutVars>
          <dgm:chMax val="7"/>
          <dgm:dir/>
          <dgm:resizeHandles val="exact"/>
        </dgm:presLayoutVars>
      </dgm:prSet>
      <dgm:spPr/>
    </dgm:pt>
  </dgm:ptLst>
  <dgm:cxnLst>
    <dgm:cxn modelId="{0B21B769-B363-438D-9977-E2E529F398D0}" type="presOf" srcId="{26C80AD0-5BD1-42C6-BA7B-5ADA0702FF30}" destId="{71B3D246-76EB-452A-A57A-30B14BCA0036}"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45BDB-9E9D-401D-8687-0AC8B3999E50}" type="doc">
      <dgm:prSet loTypeId="urn:microsoft.com/office/officeart/2005/8/layout/rings+Icon" loCatId="relationship" qsTypeId="urn:microsoft.com/office/officeart/2005/8/quickstyle/simple4" qsCatId="simple" csTypeId="urn:microsoft.com/office/officeart/2005/8/colors/accent1_2" csCatId="accent1" phldr="1"/>
      <dgm:spPr/>
      <dgm:t>
        <a:bodyPr/>
        <a:lstStyle/>
        <a:p>
          <a:endParaRPr lang="en-US"/>
        </a:p>
      </dgm:t>
    </dgm:pt>
    <dgm:pt modelId="{0FBA0519-7E1A-493F-9979-F4F3757E2CD6}">
      <dgm:prSet phldrT="[Text]" phldr="0" custT="1"/>
      <dgm:spPr/>
      <dgm:t>
        <a:bodyPr/>
        <a:lstStyle/>
        <a:p>
          <a:pPr algn="ctr"/>
          <a:r>
            <a:rPr lang="en-US" sz="2000" dirty="0"/>
            <a:t>Public Health: </a:t>
          </a:r>
        </a:p>
      </dgm:t>
    </dgm:pt>
    <dgm:pt modelId="{DCE4F8D0-122E-4237-97FE-7C816CD40778}" type="parTrans" cxnId="{A2D68995-6A77-40AD-918C-DFF3D204ACE0}">
      <dgm:prSet/>
      <dgm:spPr/>
      <dgm:t>
        <a:bodyPr/>
        <a:lstStyle/>
        <a:p>
          <a:endParaRPr lang="en-US"/>
        </a:p>
      </dgm:t>
    </dgm:pt>
    <dgm:pt modelId="{57A21FED-F92C-472E-83A5-6AEBFE025583}" type="sibTrans" cxnId="{A2D68995-6A77-40AD-918C-DFF3D204ACE0}">
      <dgm:prSet/>
      <dgm:spPr/>
      <dgm:t>
        <a:bodyPr/>
        <a:lstStyle/>
        <a:p>
          <a:endParaRPr lang="en-US"/>
        </a:p>
      </dgm:t>
    </dgm:pt>
    <dgm:pt modelId="{3E8533D5-A016-4572-9437-E26652C06CE1}">
      <dgm:prSet phldrT="[Text]" phldr="0" custT="1"/>
      <dgm:spPr/>
      <dgm:t>
        <a:bodyPr/>
        <a:lstStyle/>
        <a:p>
          <a:pPr algn="ctr"/>
          <a:r>
            <a:rPr lang="en-US" sz="2400" dirty="0"/>
            <a:t>Shared Population: </a:t>
          </a:r>
        </a:p>
      </dgm:t>
    </dgm:pt>
    <dgm:pt modelId="{F3488937-72AC-40CC-93E6-29ACDB84A7ED}" type="parTrans" cxnId="{427A8696-B80D-4953-A13B-B95717DBDC92}">
      <dgm:prSet/>
      <dgm:spPr/>
      <dgm:t>
        <a:bodyPr/>
        <a:lstStyle/>
        <a:p>
          <a:endParaRPr lang="en-US"/>
        </a:p>
      </dgm:t>
    </dgm:pt>
    <dgm:pt modelId="{0C64DD2D-4ED4-4222-85A7-591E7E3166E7}" type="sibTrans" cxnId="{427A8696-B80D-4953-A13B-B95717DBDC92}">
      <dgm:prSet/>
      <dgm:spPr/>
      <dgm:t>
        <a:bodyPr/>
        <a:lstStyle/>
        <a:p>
          <a:endParaRPr lang="en-US"/>
        </a:p>
      </dgm:t>
    </dgm:pt>
    <dgm:pt modelId="{FAC96DF6-98FE-4638-85A5-FE53DAD4789D}">
      <dgm:prSet phldrT="[Text]" phldr="0" custT="1"/>
      <dgm:spPr/>
      <dgm:t>
        <a:bodyPr/>
        <a:lstStyle/>
        <a:p>
          <a:pPr algn="ctr"/>
          <a:r>
            <a:rPr lang="en-US" sz="2000" dirty="0"/>
            <a:t>APS: </a:t>
          </a:r>
        </a:p>
      </dgm:t>
    </dgm:pt>
    <dgm:pt modelId="{20AF0EE4-63A7-4FE4-9C72-52E82702C26C}" type="parTrans" cxnId="{410710A6-E9A0-42BE-8373-843DA3D89040}">
      <dgm:prSet/>
      <dgm:spPr/>
      <dgm:t>
        <a:bodyPr/>
        <a:lstStyle/>
        <a:p>
          <a:endParaRPr lang="en-US"/>
        </a:p>
      </dgm:t>
    </dgm:pt>
    <dgm:pt modelId="{92D01370-C92C-43D6-849C-35B61A6BD60D}" type="sibTrans" cxnId="{410710A6-E9A0-42BE-8373-843DA3D89040}">
      <dgm:prSet/>
      <dgm:spPr/>
      <dgm:t>
        <a:bodyPr/>
        <a:lstStyle/>
        <a:p>
          <a:endParaRPr lang="en-US"/>
        </a:p>
      </dgm:t>
    </dgm:pt>
    <dgm:pt modelId="{2F08FBFD-BD80-45DB-A66C-BD0675669142}">
      <dgm:prSet phldrT="[Text]" phldr="0" custT="1"/>
      <dgm:spPr/>
      <dgm:t>
        <a:bodyPr/>
        <a:lstStyle/>
        <a:p>
          <a:pPr algn="ctr"/>
          <a:r>
            <a:rPr lang="en-US" sz="1800" dirty="0"/>
            <a:t>Aging in place</a:t>
          </a:r>
        </a:p>
      </dgm:t>
    </dgm:pt>
    <dgm:pt modelId="{E2770019-106D-4B48-982D-66AF27D663EB}" type="parTrans" cxnId="{81D59A9E-759D-4063-87A6-494CE42ACA54}">
      <dgm:prSet/>
      <dgm:spPr/>
      <dgm:t>
        <a:bodyPr/>
        <a:lstStyle/>
        <a:p>
          <a:endParaRPr lang="en-US"/>
        </a:p>
      </dgm:t>
    </dgm:pt>
    <dgm:pt modelId="{2B69C19F-7674-45B3-98C9-7791E49BDCD9}" type="sibTrans" cxnId="{81D59A9E-759D-4063-87A6-494CE42ACA54}">
      <dgm:prSet/>
      <dgm:spPr/>
      <dgm:t>
        <a:bodyPr/>
        <a:lstStyle/>
        <a:p>
          <a:endParaRPr lang="en-US"/>
        </a:p>
      </dgm:t>
    </dgm:pt>
    <dgm:pt modelId="{95E45218-306D-4AB2-B3EC-466F69A1CC43}">
      <dgm:prSet phldrT="[Text]" phldr="0" custT="1"/>
      <dgm:spPr/>
      <dgm:t>
        <a:bodyPr/>
        <a:lstStyle/>
        <a:p>
          <a:pPr algn="ctr"/>
          <a:r>
            <a:rPr lang="en-US" sz="1800" dirty="0"/>
            <a:t>Vulnerable adults</a:t>
          </a:r>
        </a:p>
      </dgm:t>
    </dgm:pt>
    <dgm:pt modelId="{0FBEEA66-AF73-49E8-9247-71DB3E9E98F0}" type="parTrans" cxnId="{C80F319C-4893-49AE-B024-E1F869324592}">
      <dgm:prSet/>
      <dgm:spPr/>
      <dgm:t>
        <a:bodyPr/>
        <a:lstStyle/>
        <a:p>
          <a:endParaRPr lang="en-US"/>
        </a:p>
      </dgm:t>
    </dgm:pt>
    <dgm:pt modelId="{C825F1E0-A80D-44D9-9DBF-A1F5BC3DDD31}" type="sibTrans" cxnId="{C80F319C-4893-49AE-B024-E1F869324592}">
      <dgm:prSet/>
      <dgm:spPr/>
      <dgm:t>
        <a:bodyPr/>
        <a:lstStyle/>
        <a:p>
          <a:endParaRPr lang="en-US"/>
        </a:p>
      </dgm:t>
    </dgm:pt>
    <dgm:pt modelId="{14C062E2-B4B7-4EB4-AAF7-F7B4884AA422}">
      <dgm:prSet phldrT="[Text]" phldr="0" custT="1"/>
      <dgm:spPr/>
      <dgm:t>
        <a:bodyPr/>
        <a:lstStyle/>
        <a:p>
          <a:pPr algn="ctr"/>
          <a:r>
            <a:rPr lang="en-US" sz="1800" dirty="0"/>
            <a:t> Self-neglect </a:t>
          </a:r>
        </a:p>
      </dgm:t>
    </dgm:pt>
    <dgm:pt modelId="{64A101BE-8D78-401C-A531-276E47D8685B}" type="parTrans" cxnId="{2BAF4E08-E835-48F8-BA92-C6A4430DE7F9}">
      <dgm:prSet/>
      <dgm:spPr/>
      <dgm:t>
        <a:bodyPr/>
        <a:lstStyle/>
        <a:p>
          <a:endParaRPr lang="en-US"/>
        </a:p>
      </dgm:t>
    </dgm:pt>
    <dgm:pt modelId="{B2F8900D-547D-43EC-BD17-E98AD66AA210}" type="sibTrans" cxnId="{2BAF4E08-E835-48F8-BA92-C6A4430DE7F9}">
      <dgm:prSet/>
      <dgm:spPr/>
      <dgm:t>
        <a:bodyPr/>
        <a:lstStyle/>
        <a:p>
          <a:endParaRPr lang="en-US"/>
        </a:p>
      </dgm:t>
    </dgm:pt>
    <dgm:pt modelId="{854747F3-DF37-4183-8803-EF78BE80189F}">
      <dgm:prSet phldrT="[Text]" phldr="0" custT="1"/>
      <dgm:spPr/>
      <dgm:t>
        <a:bodyPr/>
        <a:lstStyle/>
        <a:p>
          <a:pPr algn="ctr"/>
          <a:r>
            <a:rPr lang="en-US" sz="1800" dirty="0"/>
            <a:t>Safety concerns </a:t>
          </a:r>
        </a:p>
      </dgm:t>
    </dgm:pt>
    <dgm:pt modelId="{83A5F843-A928-4F51-87CD-A87C376FA27F}" type="parTrans" cxnId="{43E3ED71-FB77-4529-B32E-0F2914CF132F}">
      <dgm:prSet/>
      <dgm:spPr/>
      <dgm:t>
        <a:bodyPr/>
        <a:lstStyle/>
        <a:p>
          <a:endParaRPr lang="en-US"/>
        </a:p>
      </dgm:t>
    </dgm:pt>
    <dgm:pt modelId="{10A4865A-E9F7-4D22-A375-D34ABDF085A5}" type="sibTrans" cxnId="{43E3ED71-FB77-4529-B32E-0F2914CF132F}">
      <dgm:prSet/>
      <dgm:spPr/>
      <dgm:t>
        <a:bodyPr/>
        <a:lstStyle/>
        <a:p>
          <a:endParaRPr lang="en-US"/>
        </a:p>
      </dgm:t>
    </dgm:pt>
    <dgm:pt modelId="{6C6066C6-1FBD-4672-81A3-30F4F8BA2629}">
      <dgm:prSet phldrT="[Text]" phldr="0" custT="1"/>
      <dgm:spPr/>
      <dgm:t>
        <a:bodyPr/>
        <a:lstStyle/>
        <a:p>
          <a:pPr algn="ctr"/>
          <a:r>
            <a:rPr lang="en-US" sz="1800" dirty="0"/>
            <a:t>Cognitive decline </a:t>
          </a:r>
          <a:endParaRPr lang="en-US" sz="1600" dirty="0"/>
        </a:p>
      </dgm:t>
    </dgm:pt>
    <dgm:pt modelId="{C225B7A4-F153-4F51-80C1-319C8524F009}" type="parTrans" cxnId="{8659E344-A117-44EC-BD8B-73B85467026C}">
      <dgm:prSet/>
      <dgm:spPr/>
      <dgm:t>
        <a:bodyPr/>
        <a:lstStyle/>
        <a:p>
          <a:endParaRPr lang="en-US"/>
        </a:p>
      </dgm:t>
    </dgm:pt>
    <dgm:pt modelId="{0E114195-7CC8-4162-BC3F-FE08218D44BC}" type="sibTrans" cxnId="{8659E344-A117-44EC-BD8B-73B85467026C}">
      <dgm:prSet/>
      <dgm:spPr/>
      <dgm:t>
        <a:bodyPr/>
        <a:lstStyle/>
        <a:p>
          <a:endParaRPr lang="en-US"/>
        </a:p>
      </dgm:t>
    </dgm:pt>
    <dgm:pt modelId="{4CCF5F70-EE95-41B5-810B-E05DD50A4BD5}">
      <dgm:prSet phldrT="[Text]" phldr="0" custT="1"/>
      <dgm:spPr/>
      <dgm:t>
        <a:bodyPr/>
        <a:lstStyle/>
        <a:p>
          <a:pPr algn="ctr"/>
          <a:r>
            <a:rPr lang="en-US" sz="1600" dirty="0"/>
            <a:t>Voluntary engagement </a:t>
          </a:r>
        </a:p>
      </dgm:t>
    </dgm:pt>
    <dgm:pt modelId="{B0BA51AF-6996-4154-9318-4404518698E1}" type="parTrans" cxnId="{11C61FF2-8E7F-4C52-A655-7CB3F82190C5}">
      <dgm:prSet/>
      <dgm:spPr/>
      <dgm:t>
        <a:bodyPr/>
        <a:lstStyle/>
        <a:p>
          <a:endParaRPr lang="en-US"/>
        </a:p>
      </dgm:t>
    </dgm:pt>
    <dgm:pt modelId="{E4D05D7D-08B1-4905-9599-5B7626D04105}" type="sibTrans" cxnId="{11C61FF2-8E7F-4C52-A655-7CB3F82190C5}">
      <dgm:prSet/>
      <dgm:spPr/>
      <dgm:t>
        <a:bodyPr/>
        <a:lstStyle/>
        <a:p>
          <a:endParaRPr lang="en-US"/>
        </a:p>
      </dgm:t>
    </dgm:pt>
    <dgm:pt modelId="{4FCB05D3-D1AC-4599-B541-6B86DA550586}">
      <dgm:prSet phldrT="[Text]" phldr="0" custT="1"/>
      <dgm:spPr/>
      <dgm:t>
        <a:bodyPr/>
        <a:lstStyle/>
        <a:p>
          <a:pPr algn="ctr"/>
          <a:r>
            <a:rPr lang="en-US" sz="1600" dirty="0"/>
            <a:t>Frequent utilizer work </a:t>
          </a:r>
        </a:p>
      </dgm:t>
    </dgm:pt>
    <dgm:pt modelId="{B8928346-5904-48E2-BE87-A2D02AAFEE46}" type="parTrans" cxnId="{10E62BAE-C829-466D-ACB1-6414D1E17884}">
      <dgm:prSet/>
      <dgm:spPr/>
      <dgm:t>
        <a:bodyPr/>
        <a:lstStyle/>
        <a:p>
          <a:endParaRPr lang="en-US"/>
        </a:p>
      </dgm:t>
    </dgm:pt>
    <dgm:pt modelId="{8758BA3D-3D19-40D4-9056-01539EE59631}" type="sibTrans" cxnId="{10E62BAE-C829-466D-ACB1-6414D1E17884}">
      <dgm:prSet/>
      <dgm:spPr/>
      <dgm:t>
        <a:bodyPr/>
        <a:lstStyle/>
        <a:p>
          <a:endParaRPr lang="en-US"/>
        </a:p>
      </dgm:t>
    </dgm:pt>
    <dgm:pt modelId="{CAC140E5-1DAA-40DE-8A20-A0A5F80C439C}">
      <dgm:prSet phldrT="[Text]" phldr="0" custT="1"/>
      <dgm:spPr/>
      <dgm:t>
        <a:bodyPr/>
        <a:lstStyle/>
        <a:p>
          <a:pPr algn="ctr"/>
          <a:r>
            <a:rPr lang="en-US" sz="1600" dirty="0"/>
            <a:t>Resource Navigation </a:t>
          </a:r>
        </a:p>
      </dgm:t>
    </dgm:pt>
    <dgm:pt modelId="{5BD2C580-B443-4655-A19F-3A07995D07B2}" type="parTrans" cxnId="{26B834CA-A5C6-4BEF-A2CB-5BF9F026952C}">
      <dgm:prSet/>
      <dgm:spPr/>
      <dgm:t>
        <a:bodyPr/>
        <a:lstStyle/>
        <a:p>
          <a:endParaRPr lang="en-US"/>
        </a:p>
      </dgm:t>
    </dgm:pt>
    <dgm:pt modelId="{89314E0F-CF49-4990-8D84-BD2E75E73C15}" type="sibTrans" cxnId="{26B834CA-A5C6-4BEF-A2CB-5BF9F026952C}">
      <dgm:prSet/>
      <dgm:spPr/>
      <dgm:t>
        <a:bodyPr/>
        <a:lstStyle/>
        <a:p>
          <a:endParaRPr lang="en-US"/>
        </a:p>
      </dgm:t>
    </dgm:pt>
    <dgm:pt modelId="{F0CF2A4A-B051-41E3-AB1F-BCA9F8CE4855}">
      <dgm:prSet phldrT="[Text]" phldr="0" custT="1"/>
      <dgm:spPr/>
      <dgm:t>
        <a:bodyPr/>
        <a:lstStyle/>
        <a:p>
          <a:pPr algn="ctr"/>
          <a:r>
            <a:rPr lang="en-US" sz="1600" dirty="0"/>
            <a:t>Case management </a:t>
          </a:r>
        </a:p>
      </dgm:t>
    </dgm:pt>
    <dgm:pt modelId="{507E63FF-81F0-40FD-A386-9708F8B34734}" type="parTrans" cxnId="{E71CC709-255E-4BE5-B0E0-C0B4444C4CC8}">
      <dgm:prSet/>
      <dgm:spPr/>
      <dgm:t>
        <a:bodyPr/>
        <a:lstStyle/>
        <a:p>
          <a:endParaRPr lang="en-US"/>
        </a:p>
      </dgm:t>
    </dgm:pt>
    <dgm:pt modelId="{C700D8DF-ACEB-4992-97A6-F6BECE7A0458}" type="sibTrans" cxnId="{E71CC709-255E-4BE5-B0E0-C0B4444C4CC8}">
      <dgm:prSet/>
      <dgm:spPr/>
      <dgm:t>
        <a:bodyPr/>
        <a:lstStyle/>
        <a:p>
          <a:endParaRPr lang="en-US"/>
        </a:p>
      </dgm:t>
    </dgm:pt>
    <dgm:pt modelId="{79DE3A13-8974-467B-87C0-73A5230C8814}">
      <dgm:prSet phldrT="[Text]" phldr="0" custT="1"/>
      <dgm:spPr/>
      <dgm:t>
        <a:bodyPr/>
        <a:lstStyle/>
        <a:p>
          <a:pPr algn="ctr"/>
          <a:r>
            <a:rPr lang="en-US" sz="1600" dirty="0"/>
            <a:t>Healthcare coordination</a:t>
          </a:r>
          <a:r>
            <a:rPr lang="en-US" sz="1500" dirty="0"/>
            <a:t> </a:t>
          </a:r>
        </a:p>
      </dgm:t>
    </dgm:pt>
    <dgm:pt modelId="{652B7AF7-662B-4921-B327-E033163697EE}" type="parTrans" cxnId="{D04F7876-FC64-4972-8DCB-B5F7EA4579E9}">
      <dgm:prSet/>
      <dgm:spPr/>
      <dgm:t>
        <a:bodyPr/>
        <a:lstStyle/>
        <a:p>
          <a:endParaRPr lang="en-US"/>
        </a:p>
      </dgm:t>
    </dgm:pt>
    <dgm:pt modelId="{A639C589-3906-4BA2-9C31-F8909018438A}" type="sibTrans" cxnId="{D04F7876-FC64-4972-8DCB-B5F7EA4579E9}">
      <dgm:prSet/>
      <dgm:spPr/>
      <dgm:t>
        <a:bodyPr/>
        <a:lstStyle/>
        <a:p>
          <a:endParaRPr lang="en-US"/>
        </a:p>
      </dgm:t>
    </dgm:pt>
    <dgm:pt modelId="{54A7A941-966C-4629-8D8B-EAD1C040A7D2}">
      <dgm:prSet phldrT="[Text]" phldr="0" custT="1"/>
      <dgm:spPr/>
      <dgm:t>
        <a:bodyPr/>
        <a:lstStyle/>
        <a:p>
          <a:pPr algn="ctr"/>
          <a:r>
            <a:rPr lang="en-US" sz="1600" dirty="0"/>
            <a:t>Protective Services </a:t>
          </a:r>
        </a:p>
      </dgm:t>
    </dgm:pt>
    <dgm:pt modelId="{6F3CCA27-A11D-47E5-A8B5-C5CDAE1C289D}" type="parTrans" cxnId="{14E8B679-D2BA-42B5-8A7E-B144C400F6C4}">
      <dgm:prSet/>
      <dgm:spPr/>
      <dgm:t>
        <a:bodyPr/>
        <a:lstStyle/>
        <a:p>
          <a:endParaRPr lang="en-US"/>
        </a:p>
      </dgm:t>
    </dgm:pt>
    <dgm:pt modelId="{EC55F79D-DF81-463B-8681-D9419DF72A8A}" type="sibTrans" cxnId="{14E8B679-D2BA-42B5-8A7E-B144C400F6C4}">
      <dgm:prSet/>
      <dgm:spPr/>
      <dgm:t>
        <a:bodyPr/>
        <a:lstStyle/>
        <a:p>
          <a:endParaRPr lang="en-US"/>
        </a:p>
      </dgm:t>
    </dgm:pt>
    <dgm:pt modelId="{7684180E-479E-4EAE-BFD2-926E19F62E4A}">
      <dgm:prSet phldrT="[Text]" phldr="0" custT="1"/>
      <dgm:spPr/>
      <dgm:t>
        <a:bodyPr/>
        <a:lstStyle/>
        <a:p>
          <a:pPr algn="ctr"/>
          <a:r>
            <a:rPr lang="en-US" sz="1600" dirty="0"/>
            <a:t>Investigations </a:t>
          </a:r>
        </a:p>
      </dgm:t>
    </dgm:pt>
    <dgm:pt modelId="{AEC260A2-9070-4C79-B82E-1DAD664BEA65}" type="parTrans" cxnId="{F0711D7F-4073-4E99-B39B-9213E5CF4917}">
      <dgm:prSet/>
      <dgm:spPr/>
      <dgm:t>
        <a:bodyPr/>
        <a:lstStyle/>
        <a:p>
          <a:endParaRPr lang="en-US"/>
        </a:p>
      </dgm:t>
    </dgm:pt>
    <dgm:pt modelId="{8552712A-484A-457A-AF82-39743611D7A4}" type="sibTrans" cxnId="{F0711D7F-4073-4E99-B39B-9213E5CF4917}">
      <dgm:prSet/>
      <dgm:spPr/>
      <dgm:t>
        <a:bodyPr/>
        <a:lstStyle/>
        <a:p>
          <a:endParaRPr lang="en-US"/>
        </a:p>
      </dgm:t>
    </dgm:pt>
    <dgm:pt modelId="{C6B2DAD2-590D-48F9-AE7E-135A54FAB92F}">
      <dgm:prSet phldrT="[Text]" phldr="0" custT="1"/>
      <dgm:spPr/>
      <dgm:t>
        <a:bodyPr/>
        <a:lstStyle/>
        <a:p>
          <a:pPr algn="ctr"/>
          <a:r>
            <a:rPr lang="en-US" sz="1600" dirty="0"/>
            <a:t>Independent Assessment </a:t>
          </a:r>
        </a:p>
      </dgm:t>
    </dgm:pt>
    <dgm:pt modelId="{A146D2C4-7E4A-4A1E-BD08-FEE6590DBA89}" type="parTrans" cxnId="{C3962B75-806B-46C9-9F9A-2F0549E4776E}">
      <dgm:prSet/>
      <dgm:spPr/>
      <dgm:t>
        <a:bodyPr/>
        <a:lstStyle/>
        <a:p>
          <a:endParaRPr lang="en-US"/>
        </a:p>
      </dgm:t>
    </dgm:pt>
    <dgm:pt modelId="{7861456E-1582-4BB0-89BF-911B083F3554}" type="sibTrans" cxnId="{C3962B75-806B-46C9-9F9A-2F0549E4776E}">
      <dgm:prSet/>
      <dgm:spPr/>
      <dgm:t>
        <a:bodyPr/>
        <a:lstStyle/>
        <a:p>
          <a:endParaRPr lang="en-US"/>
        </a:p>
      </dgm:t>
    </dgm:pt>
    <dgm:pt modelId="{FE68294E-0AE9-4C4B-BEB4-CD4A1ACFD843}">
      <dgm:prSet phldrT="[Text]" phldr="0" custT="1"/>
      <dgm:spPr/>
      <dgm:t>
        <a:bodyPr/>
        <a:lstStyle/>
        <a:p>
          <a:pPr algn="ctr"/>
          <a:r>
            <a:rPr lang="en-US" sz="1600" dirty="0"/>
            <a:t>Capacity Evaluation</a:t>
          </a:r>
        </a:p>
      </dgm:t>
    </dgm:pt>
    <dgm:pt modelId="{A96B8462-B7D8-4B1B-BC4D-C6E8050F499A}" type="parTrans" cxnId="{21C35CD3-559B-4588-A663-BA548B703C2D}">
      <dgm:prSet/>
      <dgm:spPr/>
      <dgm:t>
        <a:bodyPr/>
        <a:lstStyle/>
        <a:p>
          <a:endParaRPr lang="en-US"/>
        </a:p>
      </dgm:t>
    </dgm:pt>
    <dgm:pt modelId="{8DB3F8B3-626A-4BB2-989F-44B0ADFC92E1}" type="sibTrans" cxnId="{21C35CD3-559B-4588-A663-BA548B703C2D}">
      <dgm:prSet/>
      <dgm:spPr/>
      <dgm:t>
        <a:bodyPr/>
        <a:lstStyle/>
        <a:p>
          <a:endParaRPr lang="en-US"/>
        </a:p>
      </dgm:t>
    </dgm:pt>
    <dgm:pt modelId="{1A60F62D-3DB2-4ACD-BCC7-8562F0DF0860}">
      <dgm:prSet phldrT="[Text]" phldr="0" custT="1"/>
      <dgm:spPr/>
      <dgm:t>
        <a:bodyPr/>
        <a:lstStyle/>
        <a:p>
          <a:pPr algn="ctr"/>
          <a:r>
            <a:rPr lang="en-US" sz="1600" dirty="0"/>
            <a:t>Protective Interventions </a:t>
          </a:r>
        </a:p>
      </dgm:t>
    </dgm:pt>
    <dgm:pt modelId="{3B5AF02A-17E3-4476-B32F-18DAE1BFA79B}" type="parTrans" cxnId="{F663A52E-33E3-4C2E-B490-0B7E498E5B6B}">
      <dgm:prSet/>
      <dgm:spPr/>
      <dgm:t>
        <a:bodyPr/>
        <a:lstStyle/>
        <a:p>
          <a:endParaRPr lang="en-US"/>
        </a:p>
      </dgm:t>
    </dgm:pt>
    <dgm:pt modelId="{EDE95003-298F-469B-950F-344E6D1C2AAF}" type="sibTrans" cxnId="{F663A52E-33E3-4C2E-B490-0B7E498E5B6B}">
      <dgm:prSet/>
      <dgm:spPr/>
      <dgm:t>
        <a:bodyPr/>
        <a:lstStyle/>
        <a:p>
          <a:endParaRPr lang="en-US"/>
        </a:p>
      </dgm:t>
    </dgm:pt>
    <dgm:pt modelId="{9583FB50-FEB3-40D7-8DDB-72082A5C0919}" type="pres">
      <dgm:prSet presAssocID="{81545BDB-9E9D-401D-8687-0AC8B3999E50}" presName="Name0" presStyleCnt="0">
        <dgm:presLayoutVars>
          <dgm:chMax val="7"/>
          <dgm:dir/>
          <dgm:resizeHandles val="exact"/>
        </dgm:presLayoutVars>
      </dgm:prSet>
      <dgm:spPr/>
    </dgm:pt>
    <dgm:pt modelId="{4AF46530-F309-468A-88A0-E3CBCFB5B90A}" type="pres">
      <dgm:prSet presAssocID="{81545BDB-9E9D-401D-8687-0AC8B3999E50}" presName="ellipse1" presStyleLbl="vennNode1" presStyleIdx="0" presStyleCnt="3">
        <dgm:presLayoutVars>
          <dgm:bulletEnabled val="1"/>
        </dgm:presLayoutVars>
      </dgm:prSet>
      <dgm:spPr/>
    </dgm:pt>
    <dgm:pt modelId="{C4B09E15-7E85-4473-9011-DC08CA9A8F30}" type="pres">
      <dgm:prSet presAssocID="{81545BDB-9E9D-401D-8687-0AC8B3999E50}" presName="ellipse2" presStyleLbl="vennNode1" presStyleIdx="1" presStyleCnt="3">
        <dgm:presLayoutVars>
          <dgm:bulletEnabled val="1"/>
        </dgm:presLayoutVars>
      </dgm:prSet>
      <dgm:spPr/>
    </dgm:pt>
    <dgm:pt modelId="{8C9A3C78-61A5-41B5-B5FE-9B21379F22B1}" type="pres">
      <dgm:prSet presAssocID="{81545BDB-9E9D-401D-8687-0AC8B3999E50}" presName="ellipse3" presStyleLbl="vennNode1" presStyleIdx="2" presStyleCnt="3">
        <dgm:presLayoutVars>
          <dgm:bulletEnabled val="1"/>
        </dgm:presLayoutVars>
      </dgm:prSet>
      <dgm:spPr/>
    </dgm:pt>
  </dgm:ptLst>
  <dgm:cxnLst>
    <dgm:cxn modelId="{2BAF4E08-E835-48F8-BA92-C6A4430DE7F9}" srcId="{3E8533D5-A016-4572-9437-E26652C06CE1}" destId="{14C062E2-B4B7-4EB4-AAF7-F7B4884AA422}" srcOrd="2" destOrd="0" parTransId="{64A101BE-8D78-401C-A531-276E47D8685B}" sibTransId="{B2F8900D-547D-43EC-BD17-E98AD66AA210}"/>
    <dgm:cxn modelId="{E71CC709-255E-4BE5-B0E0-C0B4444C4CC8}" srcId="{0FBA0519-7E1A-493F-9979-F4F3757E2CD6}" destId="{F0CF2A4A-B051-41E3-AB1F-BCA9F8CE4855}" srcOrd="3" destOrd="0" parTransId="{507E63FF-81F0-40FD-A386-9708F8B34734}" sibTransId="{C700D8DF-ACEB-4992-97A6-F6BECE7A0458}"/>
    <dgm:cxn modelId="{9217690C-2665-4ED1-8BB5-9F5D6C44BA63}" type="presOf" srcId="{14C062E2-B4B7-4EB4-AAF7-F7B4884AA422}" destId="{C4B09E15-7E85-4473-9011-DC08CA9A8F30}" srcOrd="0" destOrd="3" presId="urn:microsoft.com/office/officeart/2005/8/layout/rings+Icon"/>
    <dgm:cxn modelId="{E8418527-8458-4CDD-B338-4187B44E54F4}" type="presOf" srcId="{7684180E-479E-4EAE-BFD2-926E19F62E4A}" destId="{8C9A3C78-61A5-41B5-B5FE-9B21379F22B1}" srcOrd="0" destOrd="2" presId="urn:microsoft.com/office/officeart/2005/8/layout/rings+Icon"/>
    <dgm:cxn modelId="{89F2242D-BE1A-4AA6-A2E7-A04F24CC5681}" type="presOf" srcId="{854747F3-DF37-4183-8803-EF78BE80189F}" destId="{C4B09E15-7E85-4473-9011-DC08CA9A8F30}" srcOrd="0" destOrd="4" presId="urn:microsoft.com/office/officeart/2005/8/layout/rings+Icon"/>
    <dgm:cxn modelId="{F663A52E-33E3-4C2E-B490-0B7E498E5B6B}" srcId="{FAC96DF6-98FE-4638-85A5-FE53DAD4789D}" destId="{1A60F62D-3DB2-4ACD-BCC7-8562F0DF0860}" srcOrd="4" destOrd="0" parTransId="{3B5AF02A-17E3-4476-B32F-18DAE1BFA79B}" sibTransId="{EDE95003-298F-469B-950F-344E6D1C2AAF}"/>
    <dgm:cxn modelId="{E24DC334-A3F9-48BF-9E84-CF631044B419}" type="presOf" srcId="{95E45218-306D-4AB2-B3EC-466F69A1CC43}" destId="{C4B09E15-7E85-4473-9011-DC08CA9A8F30}" srcOrd="0" destOrd="2" presId="urn:microsoft.com/office/officeart/2005/8/layout/rings+Icon"/>
    <dgm:cxn modelId="{5843F334-E951-48D0-8B08-8EBDEF24955A}" type="presOf" srcId="{C6B2DAD2-590D-48F9-AE7E-135A54FAB92F}" destId="{8C9A3C78-61A5-41B5-B5FE-9B21379F22B1}" srcOrd="0" destOrd="3" presId="urn:microsoft.com/office/officeart/2005/8/layout/rings+Icon"/>
    <dgm:cxn modelId="{ADB1AA38-3E9D-42EF-AB97-185AABE83285}" type="presOf" srcId="{6C6066C6-1FBD-4672-81A3-30F4F8BA2629}" destId="{C4B09E15-7E85-4473-9011-DC08CA9A8F30}" srcOrd="0" destOrd="5" presId="urn:microsoft.com/office/officeart/2005/8/layout/rings+Icon"/>
    <dgm:cxn modelId="{5639583B-DAD8-4C5B-9B1D-3C65DB84E437}" type="presOf" srcId="{1A60F62D-3DB2-4ACD-BCC7-8562F0DF0860}" destId="{8C9A3C78-61A5-41B5-B5FE-9B21379F22B1}" srcOrd="0" destOrd="5" presId="urn:microsoft.com/office/officeart/2005/8/layout/rings+Icon"/>
    <dgm:cxn modelId="{CD8E165F-8675-4C12-95FB-2D8F0DBDA850}" type="presOf" srcId="{54A7A941-966C-4629-8D8B-EAD1C040A7D2}" destId="{8C9A3C78-61A5-41B5-B5FE-9B21379F22B1}" srcOrd="0" destOrd="1" presId="urn:microsoft.com/office/officeart/2005/8/layout/rings+Icon"/>
    <dgm:cxn modelId="{8659E344-A117-44EC-BD8B-73B85467026C}" srcId="{3E8533D5-A016-4572-9437-E26652C06CE1}" destId="{6C6066C6-1FBD-4672-81A3-30F4F8BA2629}" srcOrd="4" destOrd="0" parTransId="{C225B7A4-F153-4F51-80C1-319C8524F009}" sibTransId="{0E114195-7CC8-4162-BC3F-FE08218D44BC}"/>
    <dgm:cxn modelId="{8CE58F48-983D-4E29-ACD2-CB86D2156BFF}" type="presOf" srcId="{81545BDB-9E9D-401D-8687-0AC8B3999E50}" destId="{9583FB50-FEB3-40D7-8DDB-72082A5C0919}" srcOrd="0" destOrd="0" presId="urn:microsoft.com/office/officeart/2005/8/layout/rings+Icon"/>
    <dgm:cxn modelId="{B5C56B71-9283-4DC1-8C9A-12E4F6482FAC}" type="presOf" srcId="{FAC96DF6-98FE-4638-85A5-FE53DAD4789D}" destId="{8C9A3C78-61A5-41B5-B5FE-9B21379F22B1}" srcOrd="0" destOrd="0" presId="urn:microsoft.com/office/officeart/2005/8/layout/rings+Icon"/>
    <dgm:cxn modelId="{43E3ED71-FB77-4529-B32E-0F2914CF132F}" srcId="{3E8533D5-A016-4572-9437-E26652C06CE1}" destId="{854747F3-DF37-4183-8803-EF78BE80189F}" srcOrd="3" destOrd="0" parTransId="{83A5F843-A928-4F51-87CD-A87C376FA27F}" sibTransId="{10A4865A-E9F7-4D22-A375-D34ABDF085A5}"/>
    <dgm:cxn modelId="{C3962B75-806B-46C9-9F9A-2F0549E4776E}" srcId="{FAC96DF6-98FE-4638-85A5-FE53DAD4789D}" destId="{C6B2DAD2-590D-48F9-AE7E-135A54FAB92F}" srcOrd="2" destOrd="0" parTransId="{A146D2C4-7E4A-4A1E-BD08-FEE6590DBA89}" sibTransId="{7861456E-1582-4BB0-89BF-911B083F3554}"/>
    <dgm:cxn modelId="{D04F7876-FC64-4972-8DCB-B5F7EA4579E9}" srcId="{0FBA0519-7E1A-493F-9979-F4F3757E2CD6}" destId="{79DE3A13-8974-467B-87C0-73A5230C8814}" srcOrd="4" destOrd="0" parTransId="{652B7AF7-662B-4921-B327-E033163697EE}" sibTransId="{A639C589-3906-4BA2-9C31-F8909018438A}"/>
    <dgm:cxn modelId="{14E8B679-D2BA-42B5-8A7E-B144C400F6C4}" srcId="{FAC96DF6-98FE-4638-85A5-FE53DAD4789D}" destId="{54A7A941-966C-4629-8D8B-EAD1C040A7D2}" srcOrd="0" destOrd="0" parTransId="{6F3CCA27-A11D-47E5-A8B5-C5CDAE1C289D}" sibTransId="{EC55F79D-DF81-463B-8681-D9419DF72A8A}"/>
    <dgm:cxn modelId="{F0711D7F-4073-4E99-B39B-9213E5CF4917}" srcId="{FAC96DF6-98FE-4638-85A5-FE53DAD4789D}" destId="{7684180E-479E-4EAE-BFD2-926E19F62E4A}" srcOrd="1" destOrd="0" parTransId="{AEC260A2-9070-4C79-B82E-1DAD664BEA65}" sibTransId="{8552712A-484A-457A-AF82-39743611D7A4}"/>
    <dgm:cxn modelId="{801E7E85-A3C2-4CBB-A528-FCDE397D5DA5}" type="presOf" srcId="{2F08FBFD-BD80-45DB-A66C-BD0675669142}" destId="{C4B09E15-7E85-4473-9011-DC08CA9A8F30}" srcOrd="0" destOrd="1" presId="urn:microsoft.com/office/officeart/2005/8/layout/rings+Icon"/>
    <dgm:cxn modelId="{98742E92-6D2D-4E41-A8CF-06ABEBBC40DC}" type="presOf" srcId="{79DE3A13-8974-467B-87C0-73A5230C8814}" destId="{4AF46530-F309-468A-88A0-E3CBCFB5B90A}" srcOrd="0" destOrd="5" presId="urn:microsoft.com/office/officeart/2005/8/layout/rings+Icon"/>
    <dgm:cxn modelId="{A2D68995-6A77-40AD-918C-DFF3D204ACE0}" srcId="{81545BDB-9E9D-401D-8687-0AC8B3999E50}" destId="{0FBA0519-7E1A-493F-9979-F4F3757E2CD6}" srcOrd="0" destOrd="0" parTransId="{DCE4F8D0-122E-4237-97FE-7C816CD40778}" sibTransId="{57A21FED-F92C-472E-83A5-6AEBFE025583}"/>
    <dgm:cxn modelId="{427A8696-B80D-4953-A13B-B95717DBDC92}" srcId="{81545BDB-9E9D-401D-8687-0AC8B3999E50}" destId="{3E8533D5-A016-4572-9437-E26652C06CE1}" srcOrd="1" destOrd="0" parTransId="{F3488937-72AC-40CC-93E6-29ACDB84A7ED}" sibTransId="{0C64DD2D-4ED4-4222-85A7-591E7E3166E7}"/>
    <dgm:cxn modelId="{F93BB999-4BAD-4403-B589-1562B10ADF64}" type="presOf" srcId="{4FCB05D3-D1AC-4599-B541-6B86DA550586}" destId="{4AF46530-F309-468A-88A0-E3CBCFB5B90A}" srcOrd="0" destOrd="2" presId="urn:microsoft.com/office/officeart/2005/8/layout/rings+Icon"/>
    <dgm:cxn modelId="{C80F319C-4893-49AE-B024-E1F869324592}" srcId="{3E8533D5-A016-4572-9437-E26652C06CE1}" destId="{95E45218-306D-4AB2-B3EC-466F69A1CC43}" srcOrd="1" destOrd="0" parTransId="{0FBEEA66-AF73-49E8-9247-71DB3E9E98F0}" sibTransId="{C825F1E0-A80D-44D9-9DBF-A1F5BC3DDD31}"/>
    <dgm:cxn modelId="{81D59A9E-759D-4063-87A6-494CE42ACA54}" srcId="{3E8533D5-A016-4572-9437-E26652C06CE1}" destId="{2F08FBFD-BD80-45DB-A66C-BD0675669142}" srcOrd="0" destOrd="0" parTransId="{E2770019-106D-4B48-982D-66AF27D663EB}" sibTransId="{2B69C19F-7674-45B3-98C9-7791E49BDCD9}"/>
    <dgm:cxn modelId="{410710A6-E9A0-42BE-8373-843DA3D89040}" srcId="{81545BDB-9E9D-401D-8687-0AC8B3999E50}" destId="{FAC96DF6-98FE-4638-85A5-FE53DAD4789D}" srcOrd="2" destOrd="0" parTransId="{20AF0EE4-63A7-4FE4-9C72-52E82702C26C}" sibTransId="{92D01370-C92C-43D6-849C-35B61A6BD60D}"/>
    <dgm:cxn modelId="{10E62BAE-C829-466D-ACB1-6414D1E17884}" srcId="{0FBA0519-7E1A-493F-9979-F4F3757E2CD6}" destId="{4FCB05D3-D1AC-4599-B541-6B86DA550586}" srcOrd="1" destOrd="0" parTransId="{B8928346-5904-48E2-BE87-A2D02AAFEE46}" sibTransId="{8758BA3D-3D19-40D4-9056-01539EE59631}"/>
    <dgm:cxn modelId="{59579AB5-66F7-4BCE-B0BE-F3F31AF03236}" type="presOf" srcId="{FE68294E-0AE9-4C4B-BEB4-CD4A1ACFD843}" destId="{8C9A3C78-61A5-41B5-B5FE-9B21379F22B1}" srcOrd="0" destOrd="4" presId="urn:microsoft.com/office/officeart/2005/8/layout/rings+Icon"/>
    <dgm:cxn modelId="{E07BC8C5-0174-4D77-94A9-65B68197C91E}" type="presOf" srcId="{4CCF5F70-EE95-41B5-810B-E05DD50A4BD5}" destId="{4AF46530-F309-468A-88A0-E3CBCFB5B90A}" srcOrd="0" destOrd="1" presId="urn:microsoft.com/office/officeart/2005/8/layout/rings+Icon"/>
    <dgm:cxn modelId="{81BEA7C7-A24A-43F5-B956-BA06390D31B9}" type="presOf" srcId="{F0CF2A4A-B051-41E3-AB1F-BCA9F8CE4855}" destId="{4AF46530-F309-468A-88A0-E3CBCFB5B90A}" srcOrd="0" destOrd="4" presId="urn:microsoft.com/office/officeart/2005/8/layout/rings+Icon"/>
    <dgm:cxn modelId="{1209E0C8-0A0B-4E99-A8EE-328FD23BC227}" type="presOf" srcId="{3E8533D5-A016-4572-9437-E26652C06CE1}" destId="{C4B09E15-7E85-4473-9011-DC08CA9A8F30}" srcOrd="0" destOrd="0" presId="urn:microsoft.com/office/officeart/2005/8/layout/rings+Icon"/>
    <dgm:cxn modelId="{26B834CA-A5C6-4BEF-A2CB-5BF9F026952C}" srcId="{0FBA0519-7E1A-493F-9979-F4F3757E2CD6}" destId="{CAC140E5-1DAA-40DE-8A20-A0A5F80C439C}" srcOrd="2" destOrd="0" parTransId="{5BD2C580-B443-4655-A19F-3A07995D07B2}" sibTransId="{89314E0F-CF49-4990-8D84-BD2E75E73C15}"/>
    <dgm:cxn modelId="{21C35CD3-559B-4588-A663-BA548B703C2D}" srcId="{FAC96DF6-98FE-4638-85A5-FE53DAD4789D}" destId="{FE68294E-0AE9-4C4B-BEB4-CD4A1ACFD843}" srcOrd="3" destOrd="0" parTransId="{A96B8462-B7D8-4B1B-BC4D-C6E8050F499A}" sibTransId="{8DB3F8B3-626A-4BB2-989F-44B0ADFC92E1}"/>
    <dgm:cxn modelId="{3E3431D5-F1C4-4CA3-AE56-4E8560BD1957}" type="presOf" srcId="{0FBA0519-7E1A-493F-9979-F4F3757E2CD6}" destId="{4AF46530-F309-468A-88A0-E3CBCFB5B90A}" srcOrd="0" destOrd="0" presId="urn:microsoft.com/office/officeart/2005/8/layout/rings+Icon"/>
    <dgm:cxn modelId="{11C61FF2-8E7F-4C52-A655-7CB3F82190C5}" srcId="{0FBA0519-7E1A-493F-9979-F4F3757E2CD6}" destId="{4CCF5F70-EE95-41B5-810B-E05DD50A4BD5}" srcOrd="0" destOrd="0" parTransId="{B0BA51AF-6996-4154-9318-4404518698E1}" sibTransId="{E4D05D7D-08B1-4905-9599-5B7626D04105}"/>
    <dgm:cxn modelId="{0CB15CF8-AB96-48E4-ABE9-BFFF3C27033A}" type="presOf" srcId="{CAC140E5-1DAA-40DE-8A20-A0A5F80C439C}" destId="{4AF46530-F309-468A-88A0-E3CBCFB5B90A}" srcOrd="0" destOrd="3" presId="urn:microsoft.com/office/officeart/2005/8/layout/rings+Icon"/>
    <dgm:cxn modelId="{42691DCE-7809-432A-9CF5-04440F755BDF}" type="presParOf" srcId="{9583FB50-FEB3-40D7-8DDB-72082A5C0919}" destId="{4AF46530-F309-468A-88A0-E3CBCFB5B90A}" srcOrd="0" destOrd="0" presId="urn:microsoft.com/office/officeart/2005/8/layout/rings+Icon"/>
    <dgm:cxn modelId="{E42C6BC3-4166-451A-B529-92C4E9F68122}" type="presParOf" srcId="{9583FB50-FEB3-40D7-8DDB-72082A5C0919}" destId="{C4B09E15-7E85-4473-9011-DC08CA9A8F30}" srcOrd="1" destOrd="0" presId="urn:microsoft.com/office/officeart/2005/8/layout/rings+Icon"/>
    <dgm:cxn modelId="{FC872C1B-AC82-4325-BF07-4CA78E18DA3E}" type="presParOf" srcId="{9583FB50-FEB3-40D7-8DDB-72082A5C0919}" destId="{8C9A3C78-61A5-41B5-B5FE-9B21379F22B1}" srcOrd="2" destOrd="0" presId="urn:microsoft.com/office/officeart/2005/8/layout/rings+Icon"/>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46530-F309-468A-88A0-E3CBCFB5B90A}">
      <dsp:nvSpPr>
        <dsp:cNvPr id="0" name=""/>
        <dsp:cNvSpPr/>
      </dsp:nvSpPr>
      <dsp:spPr>
        <a:xfrm>
          <a:off x="818561" y="0"/>
          <a:ext cx="3162453" cy="316240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t>Public Health: </a:t>
          </a:r>
        </a:p>
        <a:p>
          <a:pPr marL="171450" lvl="1" indent="-171450" algn="ctr" defTabSz="711200">
            <a:lnSpc>
              <a:spcPct val="90000"/>
            </a:lnSpc>
            <a:spcBef>
              <a:spcPct val="0"/>
            </a:spcBef>
            <a:spcAft>
              <a:spcPct val="15000"/>
            </a:spcAft>
            <a:buChar char="•"/>
          </a:pPr>
          <a:r>
            <a:rPr lang="en-US" sz="1600" kern="1200" dirty="0"/>
            <a:t>Voluntary engagement </a:t>
          </a:r>
        </a:p>
        <a:p>
          <a:pPr marL="171450" lvl="1" indent="-171450" algn="ctr" defTabSz="711200">
            <a:lnSpc>
              <a:spcPct val="90000"/>
            </a:lnSpc>
            <a:spcBef>
              <a:spcPct val="0"/>
            </a:spcBef>
            <a:spcAft>
              <a:spcPct val="15000"/>
            </a:spcAft>
            <a:buChar char="•"/>
          </a:pPr>
          <a:r>
            <a:rPr lang="en-US" sz="1600" kern="1200" dirty="0"/>
            <a:t>Frequent utilizer work </a:t>
          </a:r>
        </a:p>
        <a:p>
          <a:pPr marL="171450" lvl="1" indent="-171450" algn="ctr" defTabSz="711200">
            <a:lnSpc>
              <a:spcPct val="90000"/>
            </a:lnSpc>
            <a:spcBef>
              <a:spcPct val="0"/>
            </a:spcBef>
            <a:spcAft>
              <a:spcPct val="15000"/>
            </a:spcAft>
            <a:buChar char="•"/>
          </a:pPr>
          <a:r>
            <a:rPr lang="en-US" sz="1600" kern="1200" dirty="0"/>
            <a:t>Resource Navigation </a:t>
          </a:r>
        </a:p>
        <a:p>
          <a:pPr marL="171450" lvl="1" indent="-171450" algn="ctr" defTabSz="711200">
            <a:lnSpc>
              <a:spcPct val="90000"/>
            </a:lnSpc>
            <a:spcBef>
              <a:spcPct val="0"/>
            </a:spcBef>
            <a:spcAft>
              <a:spcPct val="15000"/>
            </a:spcAft>
            <a:buChar char="•"/>
          </a:pPr>
          <a:r>
            <a:rPr lang="en-US" sz="1600" kern="1200" dirty="0"/>
            <a:t>Case management </a:t>
          </a:r>
        </a:p>
        <a:p>
          <a:pPr marL="171450" lvl="1" indent="-171450" algn="ctr" defTabSz="711200">
            <a:lnSpc>
              <a:spcPct val="90000"/>
            </a:lnSpc>
            <a:spcBef>
              <a:spcPct val="0"/>
            </a:spcBef>
            <a:spcAft>
              <a:spcPct val="15000"/>
            </a:spcAft>
            <a:buChar char="•"/>
          </a:pPr>
          <a:r>
            <a:rPr lang="en-US" sz="1600" kern="1200" dirty="0"/>
            <a:t>Healthcare coordination</a:t>
          </a:r>
          <a:r>
            <a:rPr lang="en-US" sz="1500" kern="1200" dirty="0"/>
            <a:t> </a:t>
          </a:r>
        </a:p>
      </dsp:txBody>
      <dsp:txXfrm>
        <a:off x="1281692" y="463124"/>
        <a:ext cx="2236191" cy="2236160"/>
      </dsp:txXfrm>
    </dsp:sp>
    <dsp:sp modelId="{C4B09E15-7E85-4473-9011-DC08CA9A8F30}">
      <dsp:nvSpPr>
        <dsp:cNvPr id="0" name=""/>
        <dsp:cNvSpPr/>
      </dsp:nvSpPr>
      <dsp:spPr>
        <a:xfrm>
          <a:off x="2446304" y="2109150"/>
          <a:ext cx="3162453" cy="316240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t>Shared Population: </a:t>
          </a:r>
        </a:p>
        <a:p>
          <a:pPr marL="171450" lvl="1" indent="-171450" algn="ctr" defTabSz="800100">
            <a:lnSpc>
              <a:spcPct val="90000"/>
            </a:lnSpc>
            <a:spcBef>
              <a:spcPct val="0"/>
            </a:spcBef>
            <a:spcAft>
              <a:spcPct val="15000"/>
            </a:spcAft>
            <a:buChar char="•"/>
          </a:pPr>
          <a:r>
            <a:rPr lang="en-US" sz="1800" kern="1200" dirty="0"/>
            <a:t>Aging in place</a:t>
          </a:r>
        </a:p>
        <a:p>
          <a:pPr marL="171450" lvl="1" indent="-171450" algn="ctr" defTabSz="800100">
            <a:lnSpc>
              <a:spcPct val="90000"/>
            </a:lnSpc>
            <a:spcBef>
              <a:spcPct val="0"/>
            </a:spcBef>
            <a:spcAft>
              <a:spcPct val="15000"/>
            </a:spcAft>
            <a:buChar char="•"/>
          </a:pPr>
          <a:r>
            <a:rPr lang="en-US" sz="1800" kern="1200" dirty="0"/>
            <a:t>Vulnerable adults</a:t>
          </a:r>
        </a:p>
        <a:p>
          <a:pPr marL="171450" lvl="1" indent="-171450" algn="ctr" defTabSz="800100">
            <a:lnSpc>
              <a:spcPct val="90000"/>
            </a:lnSpc>
            <a:spcBef>
              <a:spcPct val="0"/>
            </a:spcBef>
            <a:spcAft>
              <a:spcPct val="15000"/>
            </a:spcAft>
            <a:buChar char="•"/>
          </a:pPr>
          <a:r>
            <a:rPr lang="en-US" sz="1800" kern="1200" dirty="0"/>
            <a:t> Self-neglect </a:t>
          </a:r>
        </a:p>
        <a:p>
          <a:pPr marL="171450" lvl="1" indent="-171450" algn="ctr" defTabSz="800100">
            <a:lnSpc>
              <a:spcPct val="90000"/>
            </a:lnSpc>
            <a:spcBef>
              <a:spcPct val="0"/>
            </a:spcBef>
            <a:spcAft>
              <a:spcPct val="15000"/>
            </a:spcAft>
            <a:buChar char="•"/>
          </a:pPr>
          <a:r>
            <a:rPr lang="en-US" sz="1800" kern="1200" dirty="0"/>
            <a:t>Safety concerns </a:t>
          </a:r>
        </a:p>
        <a:p>
          <a:pPr marL="171450" lvl="1" indent="-171450" algn="ctr" defTabSz="800100">
            <a:lnSpc>
              <a:spcPct val="90000"/>
            </a:lnSpc>
            <a:spcBef>
              <a:spcPct val="0"/>
            </a:spcBef>
            <a:spcAft>
              <a:spcPct val="15000"/>
            </a:spcAft>
            <a:buChar char="•"/>
          </a:pPr>
          <a:r>
            <a:rPr lang="en-US" sz="1800" kern="1200" dirty="0"/>
            <a:t>Cognitive decline </a:t>
          </a:r>
          <a:endParaRPr lang="en-US" sz="1600" kern="1200" dirty="0"/>
        </a:p>
      </dsp:txBody>
      <dsp:txXfrm>
        <a:off x="2909435" y="2572274"/>
        <a:ext cx="2236191" cy="2236160"/>
      </dsp:txXfrm>
    </dsp:sp>
    <dsp:sp modelId="{8C9A3C78-61A5-41B5-B5FE-9B21379F22B1}">
      <dsp:nvSpPr>
        <dsp:cNvPr id="0" name=""/>
        <dsp:cNvSpPr/>
      </dsp:nvSpPr>
      <dsp:spPr>
        <a:xfrm>
          <a:off x="4072122" y="0"/>
          <a:ext cx="3162453" cy="316240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t>APS: </a:t>
          </a:r>
        </a:p>
        <a:p>
          <a:pPr marL="171450" lvl="1" indent="-171450" algn="ctr" defTabSz="711200">
            <a:lnSpc>
              <a:spcPct val="90000"/>
            </a:lnSpc>
            <a:spcBef>
              <a:spcPct val="0"/>
            </a:spcBef>
            <a:spcAft>
              <a:spcPct val="15000"/>
            </a:spcAft>
            <a:buChar char="•"/>
          </a:pPr>
          <a:r>
            <a:rPr lang="en-US" sz="1600" kern="1200" dirty="0"/>
            <a:t>Protective Services </a:t>
          </a:r>
        </a:p>
        <a:p>
          <a:pPr marL="171450" lvl="1" indent="-171450" algn="ctr" defTabSz="711200">
            <a:lnSpc>
              <a:spcPct val="90000"/>
            </a:lnSpc>
            <a:spcBef>
              <a:spcPct val="0"/>
            </a:spcBef>
            <a:spcAft>
              <a:spcPct val="15000"/>
            </a:spcAft>
            <a:buChar char="•"/>
          </a:pPr>
          <a:r>
            <a:rPr lang="en-US" sz="1600" kern="1200" dirty="0"/>
            <a:t>Investigations </a:t>
          </a:r>
        </a:p>
        <a:p>
          <a:pPr marL="171450" lvl="1" indent="-171450" algn="ctr" defTabSz="711200">
            <a:lnSpc>
              <a:spcPct val="90000"/>
            </a:lnSpc>
            <a:spcBef>
              <a:spcPct val="0"/>
            </a:spcBef>
            <a:spcAft>
              <a:spcPct val="15000"/>
            </a:spcAft>
            <a:buChar char="•"/>
          </a:pPr>
          <a:r>
            <a:rPr lang="en-US" sz="1600" kern="1200" dirty="0"/>
            <a:t>Independent Assessment </a:t>
          </a:r>
        </a:p>
        <a:p>
          <a:pPr marL="171450" lvl="1" indent="-171450" algn="ctr" defTabSz="711200">
            <a:lnSpc>
              <a:spcPct val="90000"/>
            </a:lnSpc>
            <a:spcBef>
              <a:spcPct val="0"/>
            </a:spcBef>
            <a:spcAft>
              <a:spcPct val="15000"/>
            </a:spcAft>
            <a:buChar char="•"/>
          </a:pPr>
          <a:r>
            <a:rPr lang="en-US" sz="1600" kern="1200" dirty="0"/>
            <a:t>Capacity Evaluation</a:t>
          </a:r>
        </a:p>
        <a:p>
          <a:pPr marL="171450" lvl="1" indent="-171450" algn="ctr" defTabSz="711200">
            <a:lnSpc>
              <a:spcPct val="90000"/>
            </a:lnSpc>
            <a:spcBef>
              <a:spcPct val="0"/>
            </a:spcBef>
            <a:spcAft>
              <a:spcPct val="15000"/>
            </a:spcAft>
            <a:buChar char="•"/>
          </a:pPr>
          <a:r>
            <a:rPr lang="en-US" sz="1600" kern="1200" dirty="0"/>
            <a:t>Protective Interventions </a:t>
          </a:r>
        </a:p>
      </dsp:txBody>
      <dsp:txXfrm>
        <a:off x="4535253" y="463124"/>
        <a:ext cx="2236191" cy="2236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61973C-BF7B-B3F8-D019-0A43F9E401F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9EAF38A-3170-C4BB-68F5-C375A4AD7F10}"/>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210EC2C-5084-441E-A47A-C911F65FF821}" type="datetimeFigureOut">
              <a:rPr lang="en-US"/>
              <a:pPr>
                <a:defRPr/>
              </a:pPr>
              <a:t>6/11/2026</a:t>
            </a:fld>
            <a:endParaRPr lang="en-US"/>
          </a:p>
        </p:txBody>
      </p:sp>
      <p:sp>
        <p:nvSpPr>
          <p:cNvPr id="4" name="Slide Image Placeholder 3">
            <a:extLst>
              <a:ext uri="{FF2B5EF4-FFF2-40B4-BE49-F238E27FC236}">
                <a16:creationId xmlns:a16="http://schemas.microsoft.com/office/drawing/2014/main" id="{B2F7FFDC-ADFF-1F0F-ADF8-86C4E6760C95}"/>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54D6BA2-5C58-EECC-DAA9-B5735C901413}"/>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18BB62-BC0A-FBF4-3CB2-7386C24AFDB6}"/>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DC47CA7-823F-5308-9873-32D6E365CFFD}"/>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AB100FA-CF4F-431D-9F73-90F52D7BD63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6BED9B7-78A3-5C20-BF8F-73A30EEAD6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B8A3104-DF40-3CB3-28C5-DC1EB06583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C8692449-B0BA-79EB-4BF1-80325D5EFD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44E2D2B-136A-4F28-B881-9709B512E0BB}"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36F4B43-AA60-7073-B8FF-0A1D17F54C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7743231-1744-0193-869E-EF8A1321DA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Commentary should include – As mandatory reporters we (fire service) have been good at detecting and reporting the obvious issues of abuse, exploitation, or suspected violence.  We have extended the education and perception to be more diligent about the rest of mandatory reporting to include developmentally disabled or chronically disable individuals lacking in resources, as well as the state definition of “frail or elderly individuals that cannot complete activities of daily living”. </a:t>
            </a:r>
          </a:p>
        </p:txBody>
      </p:sp>
      <p:sp>
        <p:nvSpPr>
          <p:cNvPr id="6148" name="Slide Number Placeholder 3">
            <a:extLst>
              <a:ext uri="{FF2B5EF4-FFF2-40B4-BE49-F238E27FC236}">
                <a16:creationId xmlns:a16="http://schemas.microsoft.com/office/drawing/2014/main" id="{22FE28F1-F37C-A1CD-FC29-892F52FD1A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C113E3-FC29-470B-B581-24A41C2C94FF}"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EB97523-BD2E-C068-C267-553FD43A1C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678E372-1E20-982A-AC2A-3451B5DDA3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a:p>
        </p:txBody>
      </p:sp>
      <p:sp>
        <p:nvSpPr>
          <p:cNvPr id="8196" name="Slide Number Placeholder 3">
            <a:extLst>
              <a:ext uri="{FF2B5EF4-FFF2-40B4-BE49-F238E27FC236}">
                <a16:creationId xmlns:a16="http://schemas.microsoft.com/office/drawing/2014/main" id="{3DE220A1-7B40-0CF4-D536-7609550A38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7D4F98-DD73-4D7D-B5EC-F72989028D95}"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DC8E-B390-C55A-07BD-C7A52B27562C}"/>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25BDD72-A8B1-D98A-E807-CDFA8E0D48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9CB8D6F-8550-B746-2B16-91B01C0C55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 want crews to understand not only when to call APS, but why APS is such an important partner.  Make sure to point out that we included the supervisors of Arapahoe and Douglas County APS in the video training, in order to capture </a:t>
            </a:r>
            <a:r>
              <a:rPr lang="en-US" altLang="en-US"/>
              <a:t>the perspecti</a:t>
            </a:r>
            <a:endParaRPr lang="en-US" altLang="en-US" dirty="0"/>
          </a:p>
        </p:txBody>
      </p:sp>
      <p:sp>
        <p:nvSpPr>
          <p:cNvPr id="6148" name="Slide Number Placeholder 3">
            <a:extLst>
              <a:ext uri="{FF2B5EF4-FFF2-40B4-BE49-F238E27FC236}">
                <a16:creationId xmlns:a16="http://schemas.microsoft.com/office/drawing/2014/main" id="{0BD07E74-C2CD-D066-B421-77EEE63951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C113E3-FC29-470B-B581-24A41C2C94FF}" type="slidenum">
              <a:rPr lang="en-US" altLang="en-US"/>
              <a:pPr/>
              <a:t>4</a:t>
            </a:fld>
            <a:endParaRPr lang="en-US" altLang="en-US"/>
          </a:p>
        </p:txBody>
      </p:sp>
    </p:spTree>
    <p:extLst>
      <p:ext uri="{BB962C8B-B14F-4D97-AF65-F5344CB8AC3E}">
        <p14:creationId xmlns:p14="http://schemas.microsoft.com/office/powerpoint/2010/main" val="158606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C75AA-B0A0-AE28-3EEB-9340AF0933A9}"/>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026ECB3-3DB9-6521-52E4-17ABC36FF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3799ED4-DD8E-49C8-CD18-71B3FB1B27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Once crews better understood the process and that APS was not punitive, referrals increased significantly:</a:t>
            </a:r>
          </a:p>
          <a:p>
            <a:pPr>
              <a:spcBef>
                <a:spcPct val="0"/>
              </a:spcBef>
            </a:pPr>
            <a:r>
              <a:rPr lang="en-US" altLang="en-US" dirty="0"/>
              <a:t>Increase in crew confidence. </a:t>
            </a:r>
          </a:p>
          <a:p>
            <a:pPr>
              <a:spcBef>
                <a:spcPct val="0"/>
              </a:spcBef>
            </a:pPr>
            <a:r>
              <a:rPr lang="en-US" altLang="en-US" dirty="0"/>
              <a:t>Earlier identification of concerns helps navigate frequent utilizers earlier – more opportunities for intervention before crisis.</a:t>
            </a:r>
          </a:p>
          <a:p>
            <a:pPr>
              <a:spcBef>
                <a:spcPct val="0"/>
              </a:spcBef>
            </a:pPr>
            <a:r>
              <a:rPr lang="en-US" altLang="en-US" dirty="0"/>
              <a:t>Improved coordination between Public Health and APS. </a:t>
            </a:r>
          </a:p>
        </p:txBody>
      </p:sp>
      <p:sp>
        <p:nvSpPr>
          <p:cNvPr id="6148" name="Slide Number Placeholder 3">
            <a:extLst>
              <a:ext uri="{FF2B5EF4-FFF2-40B4-BE49-F238E27FC236}">
                <a16:creationId xmlns:a16="http://schemas.microsoft.com/office/drawing/2014/main" id="{D4EA6FC1-E586-A11B-1F48-D9F1086DE6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C113E3-FC29-470B-B581-24A41C2C94FF}" type="slidenum">
              <a:rPr lang="en-US" altLang="en-US"/>
              <a:pPr/>
              <a:t>5</a:t>
            </a:fld>
            <a:endParaRPr lang="en-US" altLang="en-US"/>
          </a:p>
        </p:txBody>
      </p:sp>
    </p:spTree>
    <p:extLst>
      <p:ext uri="{BB962C8B-B14F-4D97-AF65-F5344CB8AC3E}">
        <p14:creationId xmlns:p14="http://schemas.microsoft.com/office/powerpoint/2010/main" val="372334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8626-90CF-A737-6A5F-F064004A6D33}"/>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CDF3379-0818-E0A9-0B45-9CABC2A61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B1A307-3DE4-70A1-C967-F1252B04E1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referral for the crews is not the end of the process, but rather the beginning of the collaborative intervention. </a:t>
            </a:r>
          </a:p>
        </p:txBody>
      </p:sp>
      <p:sp>
        <p:nvSpPr>
          <p:cNvPr id="6148" name="Slide Number Placeholder 3">
            <a:extLst>
              <a:ext uri="{FF2B5EF4-FFF2-40B4-BE49-F238E27FC236}">
                <a16:creationId xmlns:a16="http://schemas.microsoft.com/office/drawing/2014/main" id="{3BDCD655-E118-8D4C-78AA-D3AC02DF3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C113E3-FC29-470B-B581-24A41C2C94FF}" type="slidenum">
              <a:rPr lang="en-US" altLang="en-US"/>
              <a:pPr/>
              <a:t>6</a:t>
            </a:fld>
            <a:endParaRPr lang="en-US" altLang="en-US"/>
          </a:p>
        </p:txBody>
      </p:sp>
    </p:spTree>
    <p:extLst>
      <p:ext uri="{BB962C8B-B14F-4D97-AF65-F5344CB8AC3E}">
        <p14:creationId xmlns:p14="http://schemas.microsoft.com/office/powerpoint/2010/main" val="15816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F182-6A3F-E2A5-FCAA-A7A53A2EFD66}"/>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FE518E1-3B54-8F4A-B2BF-E2124F2AFF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6A77E494-51AE-856B-6BCD-7BFE89D948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Keep this part narrative and human </a:t>
            </a:r>
          </a:p>
        </p:txBody>
      </p:sp>
      <p:sp>
        <p:nvSpPr>
          <p:cNvPr id="6148" name="Slide Number Placeholder 3">
            <a:extLst>
              <a:ext uri="{FF2B5EF4-FFF2-40B4-BE49-F238E27FC236}">
                <a16:creationId xmlns:a16="http://schemas.microsoft.com/office/drawing/2014/main" id="{D6D11FBF-AF49-D8B8-C0BC-1375FA5CB2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C113E3-FC29-470B-B581-24A41C2C94FF}" type="slidenum">
              <a:rPr lang="en-US" altLang="en-US"/>
              <a:pPr/>
              <a:t>7</a:t>
            </a:fld>
            <a:endParaRPr lang="en-US" altLang="en-US"/>
          </a:p>
        </p:txBody>
      </p:sp>
    </p:spTree>
    <p:extLst>
      <p:ext uri="{BB962C8B-B14F-4D97-AF65-F5344CB8AC3E}">
        <p14:creationId xmlns:p14="http://schemas.microsoft.com/office/powerpoint/2010/main" val="9401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70B1-C49D-B659-4EF0-9BD22BD6F2DC}"/>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6EB8CEE-1827-F3CE-DFFD-F4054E3446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0FF6715-418F-4009-3609-59F775BBA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Success is often prevention. The best outcomes are frequently the crises that never happen. </a:t>
            </a:r>
          </a:p>
        </p:txBody>
      </p:sp>
      <p:sp>
        <p:nvSpPr>
          <p:cNvPr id="6148" name="Slide Number Placeholder 3">
            <a:extLst>
              <a:ext uri="{FF2B5EF4-FFF2-40B4-BE49-F238E27FC236}">
                <a16:creationId xmlns:a16="http://schemas.microsoft.com/office/drawing/2014/main" id="{636D50AC-5B31-1259-DC01-D841A2CB91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C113E3-FC29-470B-B581-24A41C2C94FF}" type="slidenum">
              <a:rPr lang="en-US" altLang="en-US"/>
              <a:pPr/>
              <a:t>8</a:t>
            </a:fld>
            <a:endParaRPr lang="en-US" altLang="en-US"/>
          </a:p>
        </p:txBody>
      </p:sp>
    </p:spTree>
    <p:extLst>
      <p:ext uri="{BB962C8B-B14F-4D97-AF65-F5344CB8AC3E}">
        <p14:creationId xmlns:p14="http://schemas.microsoft.com/office/powerpoint/2010/main" val="12977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092D2EC-C32E-5C7C-0C21-421DD995BE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090ED42-9C96-0404-477D-AD636034F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Give thanks to Arapahoe County APS for hosting us and being able to share a piece of their work with our board and community members. Thank APS as well for being collaborative partners with Public Health. </a:t>
            </a:r>
          </a:p>
        </p:txBody>
      </p:sp>
      <p:sp>
        <p:nvSpPr>
          <p:cNvPr id="10244" name="Slide Number Placeholder 3">
            <a:extLst>
              <a:ext uri="{FF2B5EF4-FFF2-40B4-BE49-F238E27FC236}">
                <a16:creationId xmlns:a16="http://schemas.microsoft.com/office/drawing/2014/main" id="{7AF0E861-EBAE-2FA7-5B42-97807DFB53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A52331-4BB7-4943-8EE7-5F3CDC63CAE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6AB32-CB64-D4A1-4859-2DB4F2F36C51}"/>
              </a:ext>
            </a:extLst>
          </p:cNvPr>
          <p:cNvSpPr>
            <a:spLocks noGrp="1"/>
          </p:cNvSpPr>
          <p:nvPr>
            <p:ph type="dt" sz="half" idx="10"/>
          </p:nvPr>
        </p:nvSpPr>
        <p:spPr/>
        <p:txBody>
          <a:bodyPr/>
          <a:lstStyle>
            <a:lvl1pPr>
              <a:defRPr/>
            </a:lvl1pPr>
          </a:lstStyle>
          <a:p>
            <a:pPr>
              <a:defRPr/>
            </a:pPr>
            <a:fld id="{B5AFF53E-87AC-43B6-B59F-FE8E9E6E6EBD}" type="datetimeFigureOut">
              <a:rPr lang="en-US"/>
              <a:pPr>
                <a:defRPr/>
              </a:pPr>
              <a:t>6/11/2026</a:t>
            </a:fld>
            <a:endParaRPr lang="en-US"/>
          </a:p>
        </p:txBody>
      </p:sp>
      <p:sp>
        <p:nvSpPr>
          <p:cNvPr id="5" name="Footer Placeholder 4">
            <a:extLst>
              <a:ext uri="{FF2B5EF4-FFF2-40B4-BE49-F238E27FC236}">
                <a16:creationId xmlns:a16="http://schemas.microsoft.com/office/drawing/2014/main" id="{3CA9B98B-13A3-3C0F-5ADF-33F04CD3B7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CE043B-D28A-1BC2-5F0A-424D32D49FC3}"/>
              </a:ext>
            </a:extLst>
          </p:cNvPr>
          <p:cNvSpPr>
            <a:spLocks noGrp="1"/>
          </p:cNvSpPr>
          <p:nvPr>
            <p:ph type="sldNum" sz="quarter" idx="12"/>
          </p:nvPr>
        </p:nvSpPr>
        <p:spPr/>
        <p:txBody>
          <a:bodyPr/>
          <a:lstStyle>
            <a:lvl1pPr>
              <a:defRPr/>
            </a:lvl1pPr>
          </a:lstStyle>
          <a:p>
            <a:fld id="{92CC619A-8C38-4FBE-A3E6-EDE7F8F06ADD}" type="slidenum">
              <a:rPr lang="en-US" altLang="en-US"/>
              <a:pPr/>
              <a:t>‹#›</a:t>
            </a:fld>
            <a:endParaRPr lang="en-US" altLang="en-US"/>
          </a:p>
        </p:txBody>
      </p:sp>
    </p:spTree>
    <p:extLst>
      <p:ext uri="{BB962C8B-B14F-4D97-AF65-F5344CB8AC3E}">
        <p14:creationId xmlns:p14="http://schemas.microsoft.com/office/powerpoint/2010/main" val="249685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F233A-6E7C-A18C-F617-78559FF7429E}"/>
              </a:ext>
            </a:extLst>
          </p:cNvPr>
          <p:cNvSpPr>
            <a:spLocks noGrp="1"/>
          </p:cNvSpPr>
          <p:nvPr>
            <p:ph type="dt" sz="half" idx="10"/>
          </p:nvPr>
        </p:nvSpPr>
        <p:spPr/>
        <p:txBody>
          <a:bodyPr/>
          <a:lstStyle>
            <a:lvl1pPr>
              <a:defRPr/>
            </a:lvl1pPr>
          </a:lstStyle>
          <a:p>
            <a:pPr>
              <a:defRPr/>
            </a:pPr>
            <a:fld id="{80D2E146-F486-4A91-96D4-B3C843BBC87C}" type="datetimeFigureOut">
              <a:rPr lang="en-US"/>
              <a:pPr>
                <a:defRPr/>
              </a:pPr>
              <a:t>6/11/2026</a:t>
            </a:fld>
            <a:endParaRPr lang="en-US"/>
          </a:p>
        </p:txBody>
      </p:sp>
      <p:sp>
        <p:nvSpPr>
          <p:cNvPr id="5" name="Footer Placeholder 4">
            <a:extLst>
              <a:ext uri="{FF2B5EF4-FFF2-40B4-BE49-F238E27FC236}">
                <a16:creationId xmlns:a16="http://schemas.microsoft.com/office/drawing/2014/main" id="{DEC1779F-2B18-A1CC-2E9A-90886C3A4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D3439E-946F-0A3D-6B88-31CB06C5FE12}"/>
              </a:ext>
            </a:extLst>
          </p:cNvPr>
          <p:cNvSpPr>
            <a:spLocks noGrp="1"/>
          </p:cNvSpPr>
          <p:nvPr>
            <p:ph type="sldNum" sz="quarter" idx="12"/>
          </p:nvPr>
        </p:nvSpPr>
        <p:spPr/>
        <p:txBody>
          <a:bodyPr/>
          <a:lstStyle>
            <a:lvl1pPr>
              <a:defRPr/>
            </a:lvl1pPr>
          </a:lstStyle>
          <a:p>
            <a:fld id="{529E1E90-68FE-42D8-BE26-C26587CF06CC}" type="slidenum">
              <a:rPr lang="en-US" altLang="en-US"/>
              <a:pPr/>
              <a:t>‹#›</a:t>
            </a:fld>
            <a:endParaRPr lang="en-US" altLang="en-US"/>
          </a:p>
        </p:txBody>
      </p:sp>
    </p:spTree>
    <p:extLst>
      <p:ext uri="{BB962C8B-B14F-4D97-AF65-F5344CB8AC3E}">
        <p14:creationId xmlns:p14="http://schemas.microsoft.com/office/powerpoint/2010/main" val="202787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5A15F-1958-782F-D6CC-E9087C674C56}"/>
              </a:ext>
            </a:extLst>
          </p:cNvPr>
          <p:cNvSpPr>
            <a:spLocks noGrp="1"/>
          </p:cNvSpPr>
          <p:nvPr>
            <p:ph type="dt" sz="half" idx="10"/>
          </p:nvPr>
        </p:nvSpPr>
        <p:spPr/>
        <p:txBody>
          <a:bodyPr/>
          <a:lstStyle>
            <a:lvl1pPr>
              <a:defRPr/>
            </a:lvl1pPr>
          </a:lstStyle>
          <a:p>
            <a:pPr>
              <a:defRPr/>
            </a:pPr>
            <a:fld id="{AAF8BEAB-58C0-4CE2-A3F0-A105DD65E416}" type="datetimeFigureOut">
              <a:rPr lang="en-US"/>
              <a:pPr>
                <a:defRPr/>
              </a:pPr>
              <a:t>6/11/2026</a:t>
            </a:fld>
            <a:endParaRPr lang="en-US"/>
          </a:p>
        </p:txBody>
      </p:sp>
      <p:sp>
        <p:nvSpPr>
          <p:cNvPr id="5" name="Footer Placeholder 4">
            <a:extLst>
              <a:ext uri="{FF2B5EF4-FFF2-40B4-BE49-F238E27FC236}">
                <a16:creationId xmlns:a16="http://schemas.microsoft.com/office/drawing/2014/main" id="{06F2EB89-6C3A-E942-1392-425138E7B6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5B3BCD-4B86-C671-E7CA-AF80CFAE71DD}"/>
              </a:ext>
            </a:extLst>
          </p:cNvPr>
          <p:cNvSpPr>
            <a:spLocks noGrp="1"/>
          </p:cNvSpPr>
          <p:nvPr>
            <p:ph type="sldNum" sz="quarter" idx="12"/>
          </p:nvPr>
        </p:nvSpPr>
        <p:spPr/>
        <p:txBody>
          <a:bodyPr/>
          <a:lstStyle>
            <a:lvl1pPr>
              <a:defRPr/>
            </a:lvl1pPr>
          </a:lstStyle>
          <a:p>
            <a:fld id="{AC8B257F-E9FB-4850-900F-76BB23CE1BD1}" type="slidenum">
              <a:rPr lang="en-US" altLang="en-US"/>
              <a:pPr/>
              <a:t>‹#›</a:t>
            </a:fld>
            <a:endParaRPr lang="en-US" altLang="en-US"/>
          </a:p>
        </p:txBody>
      </p:sp>
    </p:spTree>
    <p:extLst>
      <p:ext uri="{BB962C8B-B14F-4D97-AF65-F5344CB8AC3E}">
        <p14:creationId xmlns:p14="http://schemas.microsoft.com/office/powerpoint/2010/main" val="261727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F1FD6-35DB-69E6-6A43-541E9CEF29F7}"/>
              </a:ext>
            </a:extLst>
          </p:cNvPr>
          <p:cNvSpPr>
            <a:spLocks noGrp="1"/>
          </p:cNvSpPr>
          <p:nvPr>
            <p:ph type="dt" sz="half" idx="10"/>
          </p:nvPr>
        </p:nvSpPr>
        <p:spPr/>
        <p:txBody>
          <a:bodyPr/>
          <a:lstStyle>
            <a:lvl1pPr>
              <a:defRPr/>
            </a:lvl1pPr>
          </a:lstStyle>
          <a:p>
            <a:pPr>
              <a:defRPr/>
            </a:pPr>
            <a:fld id="{26ECC71F-59B1-4E68-8460-14D6E1396B52}" type="datetimeFigureOut">
              <a:rPr lang="en-US"/>
              <a:pPr>
                <a:defRPr/>
              </a:pPr>
              <a:t>6/11/2026</a:t>
            </a:fld>
            <a:endParaRPr lang="en-US"/>
          </a:p>
        </p:txBody>
      </p:sp>
      <p:sp>
        <p:nvSpPr>
          <p:cNvPr id="5" name="Footer Placeholder 4">
            <a:extLst>
              <a:ext uri="{FF2B5EF4-FFF2-40B4-BE49-F238E27FC236}">
                <a16:creationId xmlns:a16="http://schemas.microsoft.com/office/drawing/2014/main" id="{570F32C4-9167-DABD-27CC-633F5D3728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67883C-4D6C-95D4-871D-CCC34685A711}"/>
              </a:ext>
            </a:extLst>
          </p:cNvPr>
          <p:cNvSpPr>
            <a:spLocks noGrp="1"/>
          </p:cNvSpPr>
          <p:nvPr>
            <p:ph type="sldNum" sz="quarter" idx="12"/>
          </p:nvPr>
        </p:nvSpPr>
        <p:spPr/>
        <p:txBody>
          <a:bodyPr/>
          <a:lstStyle>
            <a:lvl1pPr>
              <a:defRPr/>
            </a:lvl1pPr>
          </a:lstStyle>
          <a:p>
            <a:fld id="{9F3C2B9B-705D-4F12-B029-1E8CAC59AA16}" type="slidenum">
              <a:rPr lang="en-US" altLang="en-US"/>
              <a:pPr/>
              <a:t>‹#›</a:t>
            </a:fld>
            <a:endParaRPr lang="en-US" altLang="en-US"/>
          </a:p>
        </p:txBody>
      </p:sp>
    </p:spTree>
    <p:extLst>
      <p:ext uri="{BB962C8B-B14F-4D97-AF65-F5344CB8AC3E}">
        <p14:creationId xmlns:p14="http://schemas.microsoft.com/office/powerpoint/2010/main" val="89666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A6455-2C55-A1F3-77E0-B44D96F0DD2B}"/>
              </a:ext>
            </a:extLst>
          </p:cNvPr>
          <p:cNvSpPr>
            <a:spLocks noGrp="1"/>
          </p:cNvSpPr>
          <p:nvPr>
            <p:ph type="dt" sz="half" idx="10"/>
          </p:nvPr>
        </p:nvSpPr>
        <p:spPr/>
        <p:txBody>
          <a:bodyPr/>
          <a:lstStyle>
            <a:lvl1pPr>
              <a:defRPr/>
            </a:lvl1pPr>
          </a:lstStyle>
          <a:p>
            <a:pPr>
              <a:defRPr/>
            </a:pPr>
            <a:fld id="{23435820-8037-48FC-8B08-2BDB18BD208B}" type="datetimeFigureOut">
              <a:rPr lang="en-US"/>
              <a:pPr>
                <a:defRPr/>
              </a:pPr>
              <a:t>6/11/2026</a:t>
            </a:fld>
            <a:endParaRPr lang="en-US"/>
          </a:p>
        </p:txBody>
      </p:sp>
      <p:sp>
        <p:nvSpPr>
          <p:cNvPr id="5" name="Footer Placeholder 4">
            <a:extLst>
              <a:ext uri="{FF2B5EF4-FFF2-40B4-BE49-F238E27FC236}">
                <a16:creationId xmlns:a16="http://schemas.microsoft.com/office/drawing/2014/main" id="{E479288F-0642-3F17-A568-9B5001D8EB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85ECE5-17A2-8EA0-6130-07795ADC62F4}"/>
              </a:ext>
            </a:extLst>
          </p:cNvPr>
          <p:cNvSpPr>
            <a:spLocks noGrp="1"/>
          </p:cNvSpPr>
          <p:nvPr>
            <p:ph type="sldNum" sz="quarter" idx="12"/>
          </p:nvPr>
        </p:nvSpPr>
        <p:spPr/>
        <p:txBody>
          <a:bodyPr/>
          <a:lstStyle>
            <a:lvl1pPr>
              <a:defRPr/>
            </a:lvl1pPr>
          </a:lstStyle>
          <a:p>
            <a:fld id="{A336CEED-3482-4191-8D7E-04960A008BC3}" type="slidenum">
              <a:rPr lang="en-US" altLang="en-US"/>
              <a:pPr/>
              <a:t>‹#›</a:t>
            </a:fld>
            <a:endParaRPr lang="en-US" altLang="en-US"/>
          </a:p>
        </p:txBody>
      </p:sp>
    </p:spTree>
    <p:extLst>
      <p:ext uri="{BB962C8B-B14F-4D97-AF65-F5344CB8AC3E}">
        <p14:creationId xmlns:p14="http://schemas.microsoft.com/office/powerpoint/2010/main" val="392210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76B601A-3F7E-6554-6F44-DF36C7882932}"/>
              </a:ext>
            </a:extLst>
          </p:cNvPr>
          <p:cNvSpPr>
            <a:spLocks noGrp="1"/>
          </p:cNvSpPr>
          <p:nvPr>
            <p:ph type="dt" sz="half" idx="10"/>
          </p:nvPr>
        </p:nvSpPr>
        <p:spPr/>
        <p:txBody>
          <a:bodyPr/>
          <a:lstStyle>
            <a:lvl1pPr>
              <a:defRPr/>
            </a:lvl1pPr>
          </a:lstStyle>
          <a:p>
            <a:pPr>
              <a:defRPr/>
            </a:pPr>
            <a:fld id="{4A01346D-427F-4E68-AAC6-EBB3A749D465}" type="datetimeFigureOut">
              <a:rPr lang="en-US"/>
              <a:pPr>
                <a:defRPr/>
              </a:pPr>
              <a:t>6/11/2026</a:t>
            </a:fld>
            <a:endParaRPr lang="en-US"/>
          </a:p>
        </p:txBody>
      </p:sp>
      <p:sp>
        <p:nvSpPr>
          <p:cNvPr id="6" name="Footer Placeholder 4">
            <a:extLst>
              <a:ext uri="{FF2B5EF4-FFF2-40B4-BE49-F238E27FC236}">
                <a16:creationId xmlns:a16="http://schemas.microsoft.com/office/drawing/2014/main" id="{93BB6BB9-5543-1B9B-F2AA-DFD4678426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09C54B-0218-B51F-FBE7-9E37396D18F6}"/>
              </a:ext>
            </a:extLst>
          </p:cNvPr>
          <p:cNvSpPr>
            <a:spLocks noGrp="1"/>
          </p:cNvSpPr>
          <p:nvPr>
            <p:ph type="sldNum" sz="quarter" idx="12"/>
          </p:nvPr>
        </p:nvSpPr>
        <p:spPr/>
        <p:txBody>
          <a:bodyPr/>
          <a:lstStyle>
            <a:lvl1pPr>
              <a:defRPr/>
            </a:lvl1pPr>
          </a:lstStyle>
          <a:p>
            <a:fld id="{599B5082-1420-43C2-B7E7-075A828B3BBF}" type="slidenum">
              <a:rPr lang="en-US" altLang="en-US"/>
              <a:pPr/>
              <a:t>‹#›</a:t>
            </a:fld>
            <a:endParaRPr lang="en-US" altLang="en-US"/>
          </a:p>
        </p:txBody>
      </p:sp>
    </p:spTree>
    <p:extLst>
      <p:ext uri="{BB962C8B-B14F-4D97-AF65-F5344CB8AC3E}">
        <p14:creationId xmlns:p14="http://schemas.microsoft.com/office/powerpoint/2010/main" val="37263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BD94088-7CEE-96EE-F209-7B0933E8BCCB}"/>
              </a:ext>
            </a:extLst>
          </p:cNvPr>
          <p:cNvSpPr>
            <a:spLocks noGrp="1"/>
          </p:cNvSpPr>
          <p:nvPr>
            <p:ph type="dt" sz="half" idx="10"/>
          </p:nvPr>
        </p:nvSpPr>
        <p:spPr/>
        <p:txBody>
          <a:bodyPr/>
          <a:lstStyle>
            <a:lvl1pPr>
              <a:defRPr/>
            </a:lvl1pPr>
          </a:lstStyle>
          <a:p>
            <a:pPr>
              <a:defRPr/>
            </a:pPr>
            <a:fld id="{ADA9BED1-641B-4925-B99D-64B70CE5780E}" type="datetimeFigureOut">
              <a:rPr lang="en-US"/>
              <a:pPr>
                <a:defRPr/>
              </a:pPr>
              <a:t>6/11/2026</a:t>
            </a:fld>
            <a:endParaRPr lang="en-US"/>
          </a:p>
        </p:txBody>
      </p:sp>
      <p:sp>
        <p:nvSpPr>
          <p:cNvPr id="8" name="Footer Placeholder 4">
            <a:extLst>
              <a:ext uri="{FF2B5EF4-FFF2-40B4-BE49-F238E27FC236}">
                <a16:creationId xmlns:a16="http://schemas.microsoft.com/office/drawing/2014/main" id="{6E80FA6B-9FBA-2908-2422-2FF21E0F889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34EC4C-D2CC-F799-4439-ABF699FCBF19}"/>
              </a:ext>
            </a:extLst>
          </p:cNvPr>
          <p:cNvSpPr>
            <a:spLocks noGrp="1"/>
          </p:cNvSpPr>
          <p:nvPr>
            <p:ph type="sldNum" sz="quarter" idx="12"/>
          </p:nvPr>
        </p:nvSpPr>
        <p:spPr/>
        <p:txBody>
          <a:bodyPr/>
          <a:lstStyle>
            <a:lvl1pPr>
              <a:defRPr/>
            </a:lvl1pPr>
          </a:lstStyle>
          <a:p>
            <a:fld id="{08C37BB0-047F-4BEF-9DA0-E9C022B2616B}" type="slidenum">
              <a:rPr lang="en-US" altLang="en-US"/>
              <a:pPr/>
              <a:t>‹#›</a:t>
            </a:fld>
            <a:endParaRPr lang="en-US" altLang="en-US"/>
          </a:p>
        </p:txBody>
      </p:sp>
    </p:spTree>
    <p:extLst>
      <p:ext uri="{BB962C8B-B14F-4D97-AF65-F5344CB8AC3E}">
        <p14:creationId xmlns:p14="http://schemas.microsoft.com/office/powerpoint/2010/main" val="368622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1070483-C141-2384-49E0-455AB7B3E377}"/>
              </a:ext>
            </a:extLst>
          </p:cNvPr>
          <p:cNvSpPr>
            <a:spLocks noGrp="1"/>
          </p:cNvSpPr>
          <p:nvPr>
            <p:ph type="dt" sz="half" idx="10"/>
          </p:nvPr>
        </p:nvSpPr>
        <p:spPr/>
        <p:txBody>
          <a:bodyPr/>
          <a:lstStyle>
            <a:lvl1pPr>
              <a:defRPr/>
            </a:lvl1pPr>
          </a:lstStyle>
          <a:p>
            <a:pPr>
              <a:defRPr/>
            </a:pPr>
            <a:fld id="{558742E5-FCE4-4DB6-8BBC-120A3AABD1BC}" type="datetimeFigureOut">
              <a:rPr lang="en-US"/>
              <a:pPr>
                <a:defRPr/>
              </a:pPr>
              <a:t>6/11/2026</a:t>
            </a:fld>
            <a:endParaRPr lang="en-US"/>
          </a:p>
        </p:txBody>
      </p:sp>
      <p:sp>
        <p:nvSpPr>
          <p:cNvPr id="4" name="Footer Placeholder 4">
            <a:extLst>
              <a:ext uri="{FF2B5EF4-FFF2-40B4-BE49-F238E27FC236}">
                <a16:creationId xmlns:a16="http://schemas.microsoft.com/office/drawing/2014/main" id="{621C83B9-7F0C-125C-76BA-C43F63D25F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CB88A4-D62B-9E16-AC4A-49F0F7D3F9E6}"/>
              </a:ext>
            </a:extLst>
          </p:cNvPr>
          <p:cNvSpPr>
            <a:spLocks noGrp="1"/>
          </p:cNvSpPr>
          <p:nvPr>
            <p:ph type="sldNum" sz="quarter" idx="12"/>
          </p:nvPr>
        </p:nvSpPr>
        <p:spPr/>
        <p:txBody>
          <a:bodyPr/>
          <a:lstStyle>
            <a:lvl1pPr>
              <a:defRPr/>
            </a:lvl1pPr>
          </a:lstStyle>
          <a:p>
            <a:fld id="{B8448AA1-7F7F-4F11-9356-E76945C7B3F6}" type="slidenum">
              <a:rPr lang="en-US" altLang="en-US"/>
              <a:pPr/>
              <a:t>‹#›</a:t>
            </a:fld>
            <a:endParaRPr lang="en-US" altLang="en-US"/>
          </a:p>
        </p:txBody>
      </p:sp>
    </p:spTree>
    <p:extLst>
      <p:ext uri="{BB962C8B-B14F-4D97-AF65-F5344CB8AC3E}">
        <p14:creationId xmlns:p14="http://schemas.microsoft.com/office/powerpoint/2010/main" val="32572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B607DA-5FCB-B5C0-D6B7-9BB0AD2E4639}"/>
              </a:ext>
            </a:extLst>
          </p:cNvPr>
          <p:cNvSpPr>
            <a:spLocks noGrp="1"/>
          </p:cNvSpPr>
          <p:nvPr>
            <p:ph type="dt" sz="half" idx="10"/>
          </p:nvPr>
        </p:nvSpPr>
        <p:spPr/>
        <p:txBody>
          <a:bodyPr/>
          <a:lstStyle>
            <a:lvl1pPr>
              <a:defRPr/>
            </a:lvl1pPr>
          </a:lstStyle>
          <a:p>
            <a:pPr>
              <a:defRPr/>
            </a:pPr>
            <a:fld id="{720EA3FA-345D-431A-95E7-B63A36A8F232}" type="datetimeFigureOut">
              <a:rPr lang="en-US"/>
              <a:pPr>
                <a:defRPr/>
              </a:pPr>
              <a:t>6/11/2026</a:t>
            </a:fld>
            <a:endParaRPr lang="en-US"/>
          </a:p>
        </p:txBody>
      </p:sp>
      <p:sp>
        <p:nvSpPr>
          <p:cNvPr id="3" name="Footer Placeholder 4">
            <a:extLst>
              <a:ext uri="{FF2B5EF4-FFF2-40B4-BE49-F238E27FC236}">
                <a16:creationId xmlns:a16="http://schemas.microsoft.com/office/drawing/2014/main" id="{94D67B99-8C55-5F0C-DB60-4765D2177C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9FD1E5-39C6-4D7A-1004-7B24A5729426}"/>
              </a:ext>
            </a:extLst>
          </p:cNvPr>
          <p:cNvSpPr>
            <a:spLocks noGrp="1"/>
          </p:cNvSpPr>
          <p:nvPr>
            <p:ph type="sldNum" sz="quarter" idx="12"/>
          </p:nvPr>
        </p:nvSpPr>
        <p:spPr/>
        <p:txBody>
          <a:bodyPr/>
          <a:lstStyle>
            <a:lvl1pPr>
              <a:defRPr/>
            </a:lvl1pPr>
          </a:lstStyle>
          <a:p>
            <a:fld id="{23697833-CC31-4C93-B055-A492D5C6C18A}" type="slidenum">
              <a:rPr lang="en-US" altLang="en-US"/>
              <a:pPr/>
              <a:t>‹#›</a:t>
            </a:fld>
            <a:endParaRPr lang="en-US" altLang="en-US"/>
          </a:p>
        </p:txBody>
      </p:sp>
    </p:spTree>
    <p:extLst>
      <p:ext uri="{BB962C8B-B14F-4D97-AF65-F5344CB8AC3E}">
        <p14:creationId xmlns:p14="http://schemas.microsoft.com/office/powerpoint/2010/main" val="15671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EB22937-8DA9-3BA6-803A-FC8DB5C75F6A}"/>
              </a:ext>
            </a:extLst>
          </p:cNvPr>
          <p:cNvSpPr>
            <a:spLocks noGrp="1"/>
          </p:cNvSpPr>
          <p:nvPr>
            <p:ph type="dt" sz="half" idx="10"/>
          </p:nvPr>
        </p:nvSpPr>
        <p:spPr/>
        <p:txBody>
          <a:bodyPr/>
          <a:lstStyle>
            <a:lvl1pPr>
              <a:defRPr/>
            </a:lvl1pPr>
          </a:lstStyle>
          <a:p>
            <a:pPr>
              <a:defRPr/>
            </a:pPr>
            <a:fld id="{080AB2BA-FEA7-4B07-BE7D-40F9BA9BEF51}" type="datetimeFigureOut">
              <a:rPr lang="en-US"/>
              <a:pPr>
                <a:defRPr/>
              </a:pPr>
              <a:t>6/11/2026</a:t>
            </a:fld>
            <a:endParaRPr lang="en-US"/>
          </a:p>
        </p:txBody>
      </p:sp>
      <p:sp>
        <p:nvSpPr>
          <p:cNvPr id="6" name="Footer Placeholder 4">
            <a:extLst>
              <a:ext uri="{FF2B5EF4-FFF2-40B4-BE49-F238E27FC236}">
                <a16:creationId xmlns:a16="http://schemas.microsoft.com/office/drawing/2014/main" id="{2A73B720-91DA-CED2-20E7-927A00D78D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509652-620A-579E-2861-F63FC6469E95}"/>
              </a:ext>
            </a:extLst>
          </p:cNvPr>
          <p:cNvSpPr>
            <a:spLocks noGrp="1"/>
          </p:cNvSpPr>
          <p:nvPr>
            <p:ph type="sldNum" sz="quarter" idx="12"/>
          </p:nvPr>
        </p:nvSpPr>
        <p:spPr/>
        <p:txBody>
          <a:bodyPr/>
          <a:lstStyle>
            <a:lvl1pPr>
              <a:defRPr/>
            </a:lvl1pPr>
          </a:lstStyle>
          <a:p>
            <a:fld id="{95BD1024-F597-41F8-A4D2-91A51F76E67F}" type="slidenum">
              <a:rPr lang="en-US" altLang="en-US"/>
              <a:pPr/>
              <a:t>‹#›</a:t>
            </a:fld>
            <a:endParaRPr lang="en-US" altLang="en-US"/>
          </a:p>
        </p:txBody>
      </p:sp>
    </p:spTree>
    <p:extLst>
      <p:ext uri="{BB962C8B-B14F-4D97-AF65-F5344CB8AC3E}">
        <p14:creationId xmlns:p14="http://schemas.microsoft.com/office/powerpoint/2010/main" val="9971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A5E9F8F-9271-81C4-5FD1-51999A10D031}"/>
              </a:ext>
            </a:extLst>
          </p:cNvPr>
          <p:cNvSpPr>
            <a:spLocks noGrp="1"/>
          </p:cNvSpPr>
          <p:nvPr>
            <p:ph type="dt" sz="half" idx="10"/>
          </p:nvPr>
        </p:nvSpPr>
        <p:spPr/>
        <p:txBody>
          <a:bodyPr/>
          <a:lstStyle>
            <a:lvl1pPr>
              <a:defRPr/>
            </a:lvl1pPr>
          </a:lstStyle>
          <a:p>
            <a:pPr>
              <a:defRPr/>
            </a:pPr>
            <a:fld id="{003423F0-DF00-4FC1-9522-CC7CDF6A7E64}" type="datetimeFigureOut">
              <a:rPr lang="en-US"/>
              <a:pPr>
                <a:defRPr/>
              </a:pPr>
              <a:t>6/11/2026</a:t>
            </a:fld>
            <a:endParaRPr lang="en-US"/>
          </a:p>
        </p:txBody>
      </p:sp>
      <p:sp>
        <p:nvSpPr>
          <p:cNvPr id="6" name="Footer Placeholder 4">
            <a:extLst>
              <a:ext uri="{FF2B5EF4-FFF2-40B4-BE49-F238E27FC236}">
                <a16:creationId xmlns:a16="http://schemas.microsoft.com/office/drawing/2014/main" id="{F8275DA8-8A5B-916F-1017-9BEBC54203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BC1DD3-2745-9A74-BC80-DF343C5A99C0}"/>
              </a:ext>
            </a:extLst>
          </p:cNvPr>
          <p:cNvSpPr>
            <a:spLocks noGrp="1"/>
          </p:cNvSpPr>
          <p:nvPr>
            <p:ph type="sldNum" sz="quarter" idx="12"/>
          </p:nvPr>
        </p:nvSpPr>
        <p:spPr/>
        <p:txBody>
          <a:bodyPr/>
          <a:lstStyle>
            <a:lvl1pPr>
              <a:defRPr/>
            </a:lvl1pPr>
          </a:lstStyle>
          <a:p>
            <a:fld id="{AD931DF7-1F72-4987-A499-0043133345AB}" type="slidenum">
              <a:rPr lang="en-US" altLang="en-US"/>
              <a:pPr/>
              <a:t>‹#›</a:t>
            </a:fld>
            <a:endParaRPr lang="en-US" altLang="en-US"/>
          </a:p>
        </p:txBody>
      </p:sp>
    </p:spTree>
    <p:extLst>
      <p:ext uri="{BB962C8B-B14F-4D97-AF65-F5344CB8AC3E}">
        <p14:creationId xmlns:p14="http://schemas.microsoft.com/office/powerpoint/2010/main" val="210912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C490E11-C89F-89C3-7BB4-2EE13122242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107604-9A84-D3D2-7BB4-6C29258FF3A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225CD35-D436-B77B-82FD-3F8AE1F7A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A44BA7F-AFC5-4D56-8604-6F626D71A421}" type="datetimeFigureOut">
              <a:rPr lang="en-US"/>
              <a:pPr>
                <a:defRPr/>
              </a:pPr>
              <a:t>6/11/2026</a:t>
            </a:fld>
            <a:endParaRPr lang="en-US"/>
          </a:p>
        </p:txBody>
      </p:sp>
      <p:sp>
        <p:nvSpPr>
          <p:cNvPr id="5" name="Footer Placeholder 4">
            <a:extLst>
              <a:ext uri="{FF2B5EF4-FFF2-40B4-BE49-F238E27FC236}">
                <a16:creationId xmlns:a16="http://schemas.microsoft.com/office/drawing/2014/main" id="{2AFB9D1A-E7B0-F04B-8D07-4EC32FF74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6303DC7-832F-EF9B-5016-FDB047006EB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F4412B2-7656-4BAC-86A8-2229A19B252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3.jpe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1.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a:extLst>
              <a:ext uri="{FF2B5EF4-FFF2-40B4-BE49-F238E27FC236}">
                <a16:creationId xmlns:a16="http://schemas.microsoft.com/office/drawing/2014/main" id="{4F63478E-3345-F2CC-B59C-96AB6CE0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42" r="18414"/>
          <a:stretch>
            <a:fillRect/>
          </a:stretch>
        </p:blipFill>
        <p:spPr bwMode="auto">
          <a:xfrm>
            <a:off x="12700" y="-101600"/>
            <a:ext cx="121793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76166D-1982-ADFE-CDA9-E6DF3BC776C4}"/>
              </a:ext>
            </a:extLst>
          </p:cNvPr>
          <p:cNvSpPr/>
          <p:nvPr/>
        </p:nvSpPr>
        <p:spPr>
          <a:xfrm>
            <a:off x="12700" y="4229100"/>
            <a:ext cx="12192000" cy="271145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3076" name="Text Box 2">
            <a:extLst>
              <a:ext uri="{FF2B5EF4-FFF2-40B4-BE49-F238E27FC236}">
                <a16:creationId xmlns:a16="http://schemas.microsoft.com/office/drawing/2014/main" id="{DC6D3B89-9F8C-7D1E-48FC-7528E45447D0}"/>
              </a:ext>
            </a:extLst>
          </p:cNvPr>
          <p:cNvSpPr txBox="1">
            <a:spLocks noChangeArrowheads="1"/>
          </p:cNvSpPr>
          <p:nvPr/>
        </p:nvSpPr>
        <p:spPr bwMode="auto">
          <a:xfrm>
            <a:off x="6477000" y="3836988"/>
            <a:ext cx="54038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5000"/>
              </a:lnSpc>
              <a:spcAft>
                <a:spcPts val="1000"/>
              </a:spcAft>
            </a:pPr>
            <a:r>
              <a:rPr lang="en-US" altLang="en-US" sz="3600" b="1" dirty="0">
                <a:solidFill>
                  <a:schemeClr val="tx2"/>
                </a:solidFill>
                <a:cs typeface="Arial" panose="020B0604020202020204" pitchFamily="34" charset="0"/>
              </a:rPr>
              <a:t>June 15</a:t>
            </a:r>
            <a:r>
              <a:rPr lang="en-US" altLang="en-US" sz="3600" b="1" baseline="30000" dirty="0">
                <a:solidFill>
                  <a:schemeClr val="tx2"/>
                </a:solidFill>
                <a:cs typeface="Arial" panose="020B0604020202020204" pitchFamily="34" charset="0"/>
              </a:rPr>
              <a:t>th</a:t>
            </a:r>
            <a:r>
              <a:rPr lang="en-US" altLang="en-US" sz="3600" b="1" dirty="0">
                <a:solidFill>
                  <a:schemeClr val="tx2"/>
                </a:solidFill>
                <a:cs typeface="Arial" panose="020B0604020202020204" pitchFamily="34" charset="0"/>
              </a:rPr>
              <a:t>, 2026</a:t>
            </a:r>
          </a:p>
          <a:p>
            <a:pPr eaLnBrk="1" hangingPunct="1">
              <a:lnSpc>
                <a:spcPct val="115000"/>
              </a:lnSpc>
              <a:spcAft>
                <a:spcPts val="1000"/>
              </a:spcAft>
            </a:pPr>
            <a:r>
              <a:rPr lang="en-US" altLang="en-US" sz="3600" b="1" dirty="0">
                <a:solidFill>
                  <a:schemeClr val="tx2"/>
                </a:solidFill>
                <a:cs typeface="Arial" panose="020B0604020202020204" pitchFamily="34" charset="0"/>
              </a:rPr>
              <a:t>Tyson Hungerford &amp; </a:t>
            </a:r>
          </a:p>
          <a:p>
            <a:pPr eaLnBrk="1" hangingPunct="1">
              <a:lnSpc>
                <a:spcPct val="115000"/>
              </a:lnSpc>
              <a:spcAft>
                <a:spcPts val="1000"/>
              </a:spcAft>
            </a:pPr>
            <a:r>
              <a:rPr lang="en-US" altLang="en-US" sz="3600" b="1" dirty="0">
                <a:solidFill>
                  <a:schemeClr val="tx2"/>
                </a:solidFill>
                <a:cs typeface="Arial" panose="020B0604020202020204" pitchFamily="34" charset="0"/>
              </a:rPr>
              <a:t>Mary Friedman</a:t>
            </a:r>
          </a:p>
        </p:txBody>
      </p:sp>
      <p:grpSp>
        <p:nvGrpSpPr>
          <p:cNvPr id="3077" name="Group 7">
            <a:extLst>
              <a:ext uri="{FF2B5EF4-FFF2-40B4-BE49-F238E27FC236}">
                <a16:creationId xmlns:a16="http://schemas.microsoft.com/office/drawing/2014/main" id="{BA4D5B09-01BD-5EA0-2FEE-7183C0EF65F4}"/>
              </a:ext>
            </a:extLst>
          </p:cNvPr>
          <p:cNvGrpSpPr>
            <a:grpSpLocks/>
          </p:cNvGrpSpPr>
          <p:nvPr/>
        </p:nvGrpSpPr>
        <p:grpSpPr bwMode="auto">
          <a:xfrm>
            <a:off x="5365750" y="4333875"/>
            <a:ext cx="487363" cy="320675"/>
            <a:chOff x="10217" y="9410"/>
            <a:chExt cx="1565" cy="590"/>
          </a:xfrm>
        </p:grpSpPr>
        <p:sp>
          <p:nvSpPr>
            <p:cNvPr id="9" name="AutoShape 8">
              <a:extLst>
                <a:ext uri="{FF2B5EF4-FFF2-40B4-BE49-F238E27FC236}">
                  <a16:creationId xmlns:a16="http://schemas.microsoft.com/office/drawing/2014/main" id="{E8E15B47-4E0B-7BF3-DE49-54245480734B}"/>
                </a:ext>
              </a:extLst>
            </p:cNvPr>
            <p:cNvSpPr>
              <a:spLocks noChangeArrowheads="1"/>
            </p:cNvSpPr>
            <p:nvPr/>
          </p:nvSpPr>
          <p:spPr bwMode="auto">
            <a:xfrm>
              <a:off x="11099" y="9410"/>
              <a:ext cx="683" cy="590"/>
            </a:xfrm>
            <a:prstGeom prst="chevron">
              <a:avLst>
                <a:gd name="adj" fmla="val 60312"/>
              </a:avLst>
            </a:prstGeom>
            <a:solidFill>
              <a:schemeClr val="bg2">
                <a:lumMod val="75000"/>
              </a:schemeClr>
            </a:solidFill>
            <a:extLst>
              <a:ext uri="{91240B29-F687-4F45-9708-019B960494DF}">
                <a14:hiddenLine xmlns:a14="http://schemas.microsoft.com/office/drawing/2010/main" w="9525">
                  <a:solidFill>
                    <a:srgbClr val="FFFFFF"/>
                  </a:solidFill>
                  <a:miter lim="800000"/>
                  <a:headEnd/>
                  <a:tailEnd/>
                </a14:hiddenLine>
              </a:ext>
              <a:ext uri="{53640926-AAD7-44D8-BBD7-CCE9431645EC}">
                <a14:shadowObscured xmlns:a14="http://schemas.microsoft.com/office/drawing/2010/main" val="1"/>
              </a:ext>
            </a:extLst>
          </p:spPr>
          <p:txBody>
            <a:bodyPr upright="1"/>
            <a:lstStyle/>
            <a:p>
              <a:pPr eaLnBrk="1" fontAlgn="auto" hangingPunct="1">
                <a:spcBef>
                  <a:spcPts val="0"/>
                </a:spcBef>
                <a:spcAft>
                  <a:spcPts val="0"/>
                </a:spcAft>
                <a:defRPr/>
              </a:pPr>
              <a:endParaRPr lang="en-US" dirty="0">
                <a:latin typeface="+mn-lt"/>
              </a:endParaRPr>
            </a:p>
          </p:txBody>
        </p:sp>
        <p:sp>
          <p:nvSpPr>
            <p:cNvPr id="10" name="AutoShape 9">
              <a:extLst>
                <a:ext uri="{FF2B5EF4-FFF2-40B4-BE49-F238E27FC236}">
                  <a16:creationId xmlns:a16="http://schemas.microsoft.com/office/drawing/2014/main" id="{D42AC66A-BD52-B309-30F3-4068DB411314}"/>
                </a:ext>
              </a:extLst>
            </p:cNvPr>
            <p:cNvSpPr>
              <a:spLocks noChangeArrowheads="1"/>
            </p:cNvSpPr>
            <p:nvPr/>
          </p:nvSpPr>
          <p:spPr bwMode="auto">
            <a:xfrm>
              <a:off x="10661" y="9410"/>
              <a:ext cx="678" cy="590"/>
            </a:xfrm>
            <a:prstGeom prst="chevron">
              <a:avLst>
                <a:gd name="adj" fmla="val 60312"/>
              </a:avLst>
            </a:prstGeom>
            <a:solidFill>
              <a:schemeClr val="bg2">
                <a:lumMod val="50000"/>
              </a:schemeClr>
            </a:solidFill>
            <a:extLst>
              <a:ext uri="{91240B29-F687-4F45-9708-019B960494DF}">
                <a14:hiddenLine xmlns:a14="http://schemas.microsoft.com/office/drawing/2010/main" w="9525">
                  <a:solidFill>
                    <a:srgbClr val="FFFFFF"/>
                  </a:solidFill>
                  <a:miter lim="800000"/>
                  <a:headEnd/>
                  <a:tailEnd/>
                </a14:hiddenLine>
              </a:ext>
              <a:ext uri="{53640926-AAD7-44D8-BBD7-CCE9431645EC}">
                <a14:shadowObscured xmlns:a14="http://schemas.microsoft.com/office/drawing/2010/main" val="1"/>
              </a:ext>
            </a:extLst>
          </p:spPr>
          <p:txBody>
            <a:bodyPr upright="1"/>
            <a:lstStyle/>
            <a:p>
              <a:pPr eaLnBrk="1" fontAlgn="auto" hangingPunct="1">
                <a:spcBef>
                  <a:spcPts val="0"/>
                </a:spcBef>
                <a:spcAft>
                  <a:spcPts val="0"/>
                </a:spcAft>
                <a:defRPr/>
              </a:pPr>
              <a:endParaRPr lang="en-US">
                <a:latin typeface="+mn-lt"/>
              </a:endParaRPr>
            </a:p>
          </p:txBody>
        </p:sp>
        <p:sp>
          <p:nvSpPr>
            <p:cNvPr id="11" name="AutoShape 10">
              <a:extLst>
                <a:ext uri="{FF2B5EF4-FFF2-40B4-BE49-F238E27FC236}">
                  <a16:creationId xmlns:a16="http://schemas.microsoft.com/office/drawing/2014/main" id="{C6AF284C-B4B5-84D6-2102-F48E474673FB}"/>
                </a:ext>
              </a:extLst>
            </p:cNvPr>
            <p:cNvSpPr>
              <a:spLocks noChangeArrowheads="1"/>
            </p:cNvSpPr>
            <p:nvPr/>
          </p:nvSpPr>
          <p:spPr bwMode="auto">
            <a:xfrm>
              <a:off x="10217" y="9410"/>
              <a:ext cx="683" cy="590"/>
            </a:xfrm>
            <a:prstGeom prst="chevron">
              <a:avLst>
                <a:gd name="adj" fmla="val 57613"/>
              </a:avLst>
            </a:prstGeom>
            <a:solidFill>
              <a:schemeClr val="bg2">
                <a:lumMod val="25000"/>
              </a:schemeClr>
            </a:solidFill>
            <a:extLst>
              <a:ext uri="{91240B29-F687-4F45-9708-019B960494DF}">
                <a14:hiddenLine xmlns:a14="http://schemas.microsoft.com/office/drawing/2010/main" w="9525">
                  <a:solidFill>
                    <a:srgbClr val="FFFFFF"/>
                  </a:solidFill>
                  <a:miter lim="800000"/>
                  <a:headEnd/>
                  <a:tailEnd/>
                </a14:hiddenLine>
              </a:ext>
              <a:ext uri="{53640926-AAD7-44D8-BBD7-CCE9431645EC}">
                <a14:shadowObscured xmlns:a14="http://schemas.microsoft.com/office/drawing/2010/main" val="1"/>
              </a:ext>
            </a:extLst>
          </p:spPr>
          <p:txBody>
            <a:bodyPr upright="1"/>
            <a:lstStyle/>
            <a:p>
              <a:pPr eaLnBrk="1" fontAlgn="auto" hangingPunct="1">
                <a:spcBef>
                  <a:spcPts val="0"/>
                </a:spcBef>
                <a:spcAft>
                  <a:spcPts val="0"/>
                </a:spcAft>
                <a:defRPr/>
              </a:pPr>
              <a:endParaRPr lang="en-US">
                <a:latin typeface="+mn-lt"/>
              </a:endParaRPr>
            </a:p>
          </p:txBody>
        </p:sp>
      </p:grpSp>
      <p:sp>
        <p:nvSpPr>
          <p:cNvPr id="3078" name="Rectangle 1">
            <a:extLst>
              <a:ext uri="{FF2B5EF4-FFF2-40B4-BE49-F238E27FC236}">
                <a16:creationId xmlns:a16="http://schemas.microsoft.com/office/drawing/2014/main" id="{BC6A6C6D-E8C4-223E-9D73-A02CD551A6D5}"/>
              </a:ext>
            </a:extLst>
          </p:cNvPr>
          <p:cNvSpPr>
            <a:spLocks noChangeArrowheads="1"/>
          </p:cNvSpPr>
          <p:nvPr/>
        </p:nvSpPr>
        <p:spPr bwMode="auto">
          <a:xfrm>
            <a:off x="0" y="815975"/>
            <a:ext cx="12192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b="1" dirty="0">
                <a:solidFill>
                  <a:schemeClr val="bg1"/>
                </a:solidFill>
                <a:latin typeface="Arial" panose="020B0604020202020204" pitchFamily="34" charset="0"/>
                <a:cs typeface="Arial" panose="020B0604020202020204" pitchFamily="34" charset="0"/>
              </a:rPr>
              <a:t>Public Health &amp; Adult Protective Services: </a:t>
            </a:r>
          </a:p>
          <a:p>
            <a:pPr algn="ctr" eaLnBrk="1" hangingPunct="1"/>
            <a:r>
              <a:rPr lang="en-US" altLang="en-US" sz="4400" b="1" dirty="0">
                <a:solidFill>
                  <a:schemeClr val="bg1"/>
                </a:solidFill>
                <a:latin typeface="Arial" panose="020B0604020202020204" pitchFamily="34" charset="0"/>
                <a:cs typeface="Arial" panose="020B0604020202020204" pitchFamily="34" charset="0"/>
              </a:rPr>
              <a:t>A Partnership Supporting </a:t>
            </a:r>
          </a:p>
          <a:p>
            <a:pPr algn="ctr" eaLnBrk="1" hangingPunct="1"/>
            <a:r>
              <a:rPr lang="en-US" altLang="en-US" sz="4400" b="1" dirty="0">
                <a:solidFill>
                  <a:schemeClr val="bg1"/>
                </a:solidFill>
                <a:latin typeface="Arial" panose="020B0604020202020204" pitchFamily="34" charset="0"/>
                <a:cs typeface="Arial" panose="020B0604020202020204" pitchFamily="34" charset="0"/>
              </a:rPr>
              <a:t>Vulnerable Community Members </a:t>
            </a:r>
          </a:p>
          <a:p>
            <a:pPr algn="ctr" eaLnBrk="1" hangingPunct="1"/>
            <a:r>
              <a:rPr lang="en-US" altLang="en-US" sz="6600" b="1" dirty="0">
                <a:solidFill>
                  <a:schemeClr val="bg1"/>
                </a:solidFill>
                <a:latin typeface="Arial" panose="020B0604020202020204" pitchFamily="34" charset="0"/>
                <a:cs typeface="Arial" panose="020B0604020202020204" pitchFamily="34" charset="0"/>
              </a:rPr>
              <a:t> </a:t>
            </a:r>
          </a:p>
        </p:txBody>
      </p:sp>
      <p:pic>
        <p:nvPicPr>
          <p:cNvPr id="3079" name="Picture 18" descr="Click to Home">
            <a:extLst>
              <a:ext uri="{FF2B5EF4-FFF2-40B4-BE49-F238E27FC236}">
                <a16:creationId xmlns:a16="http://schemas.microsoft.com/office/drawing/2014/main" id="{50B0ABB7-2FEF-D445-E0BE-DE860A6A9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4643"/>
          <a:stretch>
            <a:fillRect/>
          </a:stretch>
        </p:blipFill>
        <p:spPr bwMode="auto">
          <a:xfrm>
            <a:off x="2794000" y="3843338"/>
            <a:ext cx="16398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a:extLst>
              <a:ext uri="{FF2B5EF4-FFF2-40B4-BE49-F238E27FC236}">
                <a16:creationId xmlns:a16="http://schemas.microsoft.com/office/drawing/2014/main" id="{553C125F-29C6-448E-000C-87F83201F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3"/>
            <a:ext cx="12192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A5673252-3F70-3457-B62A-01745B1F4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70000"/>
            <a:ext cx="12192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4F43D7DF-A2D6-6F61-5BBB-EF77B9BB906C}"/>
              </a:ext>
            </a:extLst>
          </p:cNvPr>
          <p:cNvSpPr>
            <a:spLocks noGrp="1" noChangeArrowheads="1"/>
          </p:cNvSpPr>
          <p:nvPr>
            <p:ph type="title"/>
          </p:nvPr>
        </p:nvSpPr>
        <p:spPr>
          <a:xfrm>
            <a:off x="-12700" y="-317500"/>
            <a:ext cx="12204700" cy="1698625"/>
          </a:xfrm>
        </p:spPr>
        <p:txBody>
          <a:bodyPr/>
          <a:lstStyle/>
          <a:p>
            <a:pPr algn="ctr"/>
            <a:r>
              <a:rPr lang="en-US" altLang="en-US" b="1" dirty="0">
                <a:solidFill>
                  <a:schemeClr val="bg1"/>
                </a:solidFill>
              </a:rPr>
              <a:t>Many of the patient’s we encounter have needs that extend beyond emergency medical care:</a:t>
            </a:r>
          </a:p>
        </p:txBody>
      </p:sp>
      <p:pic>
        <p:nvPicPr>
          <p:cNvPr id="5125" name="Picture 13">
            <a:extLst>
              <a:ext uri="{FF2B5EF4-FFF2-40B4-BE49-F238E27FC236}">
                <a16:creationId xmlns:a16="http://schemas.microsoft.com/office/drawing/2014/main" id="{737957D4-70B3-523A-41A3-7B83DF47E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16700"/>
            <a:ext cx="1219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Click to Home">
            <a:extLst>
              <a:ext uri="{FF2B5EF4-FFF2-40B4-BE49-F238E27FC236}">
                <a16:creationId xmlns:a16="http://schemas.microsoft.com/office/drawing/2014/main" id="{2D02116F-F178-2D70-D336-81EAA7A0D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643"/>
          <a:stretch>
            <a:fillRect/>
          </a:stretch>
        </p:blipFill>
        <p:spPr bwMode="auto">
          <a:xfrm>
            <a:off x="10490200" y="5473700"/>
            <a:ext cx="153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Content Placeholder 11">
            <a:extLst>
              <a:ext uri="{FF2B5EF4-FFF2-40B4-BE49-F238E27FC236}">
                <a16:creationId xmlns:a16="http://schemas.microsoft.com/office/drawing/2014/main" id="{A2AEDEB5-680A-A18D-C0DD-D1E37CCA7668}"/>
              </a:ext>
            </a:extLst>
          </p:cNvPr>
          <p:cNvSpPr>
            <a:spLocks noGrp="1" noChangeArrowheads="1"/>
          </p:cNvSpPr>
          <p:nvPr>
            <p:ph idx="1"/>
          </p:nvPr>
        </p:nvSpPr>
        <p:spPr>
          <a:xfrm>
            <a:off x="1900419" y="1766887"/>
            <a:ext cx="8365762" cy="4464050"/>
          </a:xfrm>
        </p:spPr>
        <p:txBody>
          <a:bodyPr numCol="2"/>
          <a:lstStyle/>
          <a:p>
            <a:r>
              <a:rPr lang="en-US" altLang="en-US" dirty="0"/>
              <a:t>Aging in place</a:t>
            </a:r>
          </a:p>
          <a:p>
            <a:r>
              <a:rPr lang="en-US" altLang="en-US" dirty="0"/>
              <a:t>Cognitive decline</a:t>
            </a:r>
          </a:p>
          <a:p>
            <a:r>
              <a:rPr lang="en-US" altLang="en-US" dirty="0"/>
              <a:t>Self-neglect</a:t>
            </a:r>
          </a:p>
          <a:p>
            <a:r>
              <a:rPr lang="en-US" altLang="en-US" dirty="0"/>
              <a:t>Unsafe living conditions</a:t>
            </a:r>
          </a:p>
          <a:p>
            <a:endParaRPr lang="en-US" altLang="en-US" dirty="0"/>
          </a:p>
          <a:p>
            <a:endParaRPr lang="en-US" altLang="en-US" dirty="0"/>
          </a:p>
          <a:p>
            <a:endParaRPr lang="en-US" altLang="en-US" dirty="0"/>
          </a:p>
          <a:p>
            <a:endParaRPr lang="en-US" altLang="en-US" dirty="0"/>
          </a:p>
          <a:p>
            <a:r>
              <a:rPr lang="en-US" altLang="en-US" dirty="0"/>
              <a:t>Social isolation</a:t>
            </a:r>
          </a:p>
          <a:p>
            <a:r>
              <a:rPr lang="en-US" altLang="en-US" dirty="0"/>
              <a:t>Refusal of needed services </a:t>
            </a:r>
          </a:p>
          <a:p>
            <a:r>
              <a:rPr lang="en-US" altLang="en-US" dirty="0"/>
              <a:t>Caregiver concerns</a:t>
            </a:r>
          </a:p>
        </p:txBody>
      </p:sp>
      <p:pic>
        <p:nvPicPr>
          <p:cNvPr id="5" name="Picture 4">
            <a:extLst>
              <a:ext uri="{FF2B5EF4-FFF2-40B4-BE49-F238E27FC236}">
                <a16:creationId xmlns:a16="http://schemas.microsoft.com/office/drawing/2014/main" id="{47FE4C5B-DDF0-3D3C-4331-FF3D9A7FF09D}"/>
              </a:ext>
            </a:extLst>
          </p:cNvPr>
          <p:cNvPicPr>
            <a:picLocks noChangeAspect="1"/>
          </p:cNvPicPr>
          <p:nvPr/>
        </p:nvPicPr>
        <p:blipFill>
          <a:blip r:embed="rId6"/>
          <a:stretch>
            <a:fillRect/>
          </a:stretch>
        </p:blipFill>
        <p:spPr>
          <a:xfrm>
            <a:off x="4748199" y="3756012"/>
            <a:ext cx="2695602" cy="2695602"/>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32516AD8-50AA-8219-3D38-3F20E7DAB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00"/>
            <a:ext cx="12192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9D7071C3-2F7C-15B1-5EAA-363CA021A6CC}"/>
              </a:ext>
            </a:extLst>
          </p:cNvPr>
          <p:cNvSpPr>
            <a:spLocks noGrp="1" noChangeArrowheads="1"/>
          </p:cNvSpPr>
          <p:nvPr>
            <p:ph type="title"/>
          </p:nvPr>
        </p:nvSpPr>
        <p:spPr>
          <a:xfrm>
            <a:off x="5588000" y="-317500"/>
            <a:ext cx="9801225" cy="1698625"/>
          </a:xfrm>
        </p:spPr>
        <p:txBody>
          <a:bodyPr/>
          <a:lstStyle/>
          <a:p>
            <a:r>
              <a:rPr lang="en-US" altLang="en-US" b="1">
                <a:solidFill>
                  <a:schemeClr val="bg1"/>
                </a:solidFill>
              </a:rPr>
              <a:t>Status of Unification Talks</a:t>
            </a:r>
          </a:p>
        </p:txBody>
      </p:sp>
      <p:pic>
        <p:nvPicPr>
          <p:cNvPr id="7172" name="Picture 4">
            <a:extLst>
              <a:ext uri="{FF2B5EF4-FFF2-40B4-BE49-F238E27FC236}">
                <a16:creationId xmlns:a16="http://schemas.microsoft.com/office/drawing/2014/main" id="{06DDE0F2-E0DC-1F01-523D-86EDBBAAD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1600"/>
            <a:ext cx="1219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a:extLst>
              <a:ext uri="{FF2B5EF4-FFF2-40B4-BE49-F238E27FC236}">
                <a16:creationId xmlns:a16="http://schemas.microsoft.com/office/drawing/2014/main" id="{E8E8E738-0F1D-339A-4D18-61F3E5C52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16700"/>
            <a:ext cx="1219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8" descr="Click to Home">
            <a:extLst>
              <a:ext uri="{FF2B5EF4-FFF2-40B4-BE49-F238E27FC236}">
                <a16:creationId xmlns:a16="http://schemas.microsoft.com/office/drawing/2014/main" id="{C586DE23-BEDD-CC4B-D842-79BA117BE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643"/>
          <a:stretch>
            <a:fillRect/>
          </a:stretch>
        </p:blipFill>
        <p:spPr bwMode="auto">
          <a:xfrm>
            <a:off x="10490200" y="5473700"/>
            <a:ext cx="153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itle 1">
            <a:extLst>
              <a:ext uri="{FF2B5EF4-FFF2-40B4-BE49-F238E27FC236}">
                <a16:creationId xmlns:a16="http://schemas.microsoft.com/office/drawing/2014/main" id="{7D41CEF2-A698-D1EB-8FBB-A4D6D998DDCB}"/>
              </a:ext>
            </a:extLst>
          </p:cNvPr>
          <p:cNvSpPr txBox="1">
            <a:spLocks noChangeArrowheads="1"/>
          </p:cNvSpPr>
          <p:nvPr/>
        </p:nvSpPr>
        <p:spPr bwMode="auto">
          <a:xfrm>
            <a:off x="203200" y="-317500"/>
            <a:ext cx="11988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endParaRPr lang="en-US" altLang="en-US" sz="4400" b="1">
              <a:solidFill>
                <a:schemeClr val="bg1"/>
              </a:solidFill>
              <a:latin typeface="Calibri Light" panose="020F0302020204030204" pitchFamily="34" charset="0"/>
            </a:endParaRPr>
          </a:p>
        </p:txBody>
      </p:sp>
      <p:sp>
        <p:nvSpPr>
          <p:cNvPr id="7176" name="Title 1">
            <a:extLst>
              <a:ext uri="{FF2B5EF4-FFF2-40B4-BE49-F238E27FC236}">
                <a16:creationId xmlns:a16="http://schemas.microsoft.com/office/drawing/2014/main" id="{8425DB12-07EC-CF5C-842B-FCD5769525BD}"/>
              </a:ext>
            </a:extLst>
          </p:cNvPr>
          <p:cNvSpPr txBox="1">
            <a:spLocks noChangeArrowheads="1"/>
          </p:cNvSpPr>
          <p:nvPr/>
        </p:nvSpPr>
        <p:spPr bwMode="auto">
          <a:xfrm>
            <a:off x="-25400" y="-317500"/>
            <a:ext cx="12217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4000" b="1" dirty="0">
                <a:solidFill>
                  <a:schemeClr val="bg1"/>
                </a:solidFill>
                <a:latin typeface="Calibri Light" panose="020F0302020204030204" pitchFamily="34" charset="0"/>
              </a:rPr>
              <a:t>Intersection of Public Health &amp; Adult Protective Services</a:t>
            </a:r>
          </a:p>
        </p:txBody>
      </p:sp>
      <p:graphicFrame>
        <p:nvGraphicFramePr>
          <p:cNvPr id="9" name="Content Placeholder 8">
            <a:extLst>
              <a:ext uri="{FF2B5EF4-FFF2-40B4-BE49-F238E27FC236}">
                <a16:creationId xmlns:a16="http://schemas.microsoft.com/office/drawing/2014/main" id="{76229FC2-AD62-62F4-5EB5-076BFA2E1FD2}"/>
              </a:ext>
            </a:extLst>
          </p:cNvPr>
          <p:cNvGraphicFramePr>
            <a:graphicFrameLocks noGrp="1"/>
          </p:cNvGraphicFramePr>
          <p:nvPr>
            <p:ph idx="1"/>
            <p:extLst>
              <p:ext uri="{D42A27DB-BD31-4B8C-83A1-F6EECF244321}">
                <p14:modId xmlns:p14="http://schemas.microsoft.com/office/powerpoint/2010/main" val="31133989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Diagram 10">
            <a:extLst>
              <a:ext uri="{FF2B5EF4-FFF2-40B4-BE49-F238E27FC236}">
                <a16:creationId xmlns:a16="http://schemas.microsoft.com/office/drawing/2014/main" id="{BE9AE2B6-62E1-6A4B-293E-800F99B95512}"/>
              </a:ext>
            </a:extLst>
          </p:cNvPr>
          <p:cNvGraphicFramePr/>
          <p:nvPr>
            <p:extLst>
              <p:ext uri="{D42A27DB-BD31-4B8C-83A1-F6EECF244321}">
                <p14:modId xmlns:p14="http://schemas.microsoft.com/office/powerpoint/2010/main" val="2835767760"/>
              </p:ext>
            </p:extLst>
          </p:nvPr>
        </p:nvGraphicFramePr>
        <p:xfrm>
          <a:off x="2069431" y="1309157"/>
          <a:ext cx="8053137" cy="527155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84AEF-EE5B-A2F2-8D83-DFA00AC73FA2}"/>
            </a:ext>
          </a:extLst>
        </p:cNvPr>
        <p:cNvGrpSpPr/>
        <p:nvPr/>
      </p:nvGrpSpPr>
      <p:grpSpPr>
        <a:xfrm>
          <a:off x="0" y="0"/>
          <a:ext cx="0" cy="0"/>
          <a:chOff x="0" y="0"/>
          <a:chExt cx="0" cy="0"/>
        </a:xfrm>
      </p:grpSpPr>
      <p:pic>
        <p:nvPicPr>
          <p:cNvPr id="5122" name="Picture 11">
            <a:extLst>
              <a:ext uri="{FF2B5EF4-FFF2-40B4-BE49-F238E27FC236}">
                <a16:creationId xmlns:a16="http://schemas.microsoft.com/office/drawing/2014/main" id="{041EDC61-8C7D-5906-CF94-18AEA8D37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3"/>
            <a:ext cx="12192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B4A31200-FD48-3B2A-55C6-A3A2C07B1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70000"/>
            <a:ext cx="12192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8A77C3D7-1A13-79F9-102F-F7519E1E82B3}"/>
              </a:ext>
            </a:extLst>
          </p:cNvPr>
          <p:cNvSpPr>
            <a:spLocks noGrp="1" noChangeArrowheads="1"/>
          </p:cNvSpPr>
          <p:nvPr>
            <p:ph type="title"/>
          </p:nvPr>
        </p:nvSpPr>
        <p:spPr>
          <a:xfrm>
            <a:off x="-12700" y="-317500"/>
            <a:ext cx="12204700" cy="1698625"/>
          </a:xfrm>
        </p:spPr>
        <p:txBody>
          <a:bodyPr/>
          <a:lstStyle/>
          <a:p>
            <a:pPr algn="ctr"/>
            <a:r>
              <a:rPr lang="en-US" altLang="en-US" b="1" dirty="0">
                <a:solidFill>
                  <a:schemeClr val="bg1"/>
                </a:solidFill>
              </a:rPr>
              <a:t>Building a Culture of Mandatory Reporting</a:t>
            </a:r>
          </a:p>
        </p:txBody>
      </p:sp>
      <p:pic>
        <p:nvPicPr>
          <p:cNvPr id="5125" name="Picture 13">
            <a:extLst>
              <a:ext uri="{FF2B5EF4-FFF2-40B4-BE49-F238E27FC236}">
                <a16:creationId xmlns:a16="http://schemas.microsoft.com/office/drawing/2014/main" id="{5E64A622-8CDC-3C38-E05B-075616502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16700"/>
            <a:ext cx="1219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Click to Home">
            <a:extLst>
              <a:ext uri="{FF2B5EF4-FFF2-40B4-BE49-F238E27FC236}">
                <a16:creationId xmlns:a16="http://schemas.microsoft.com/office/drawing/2014/main" id="{8D80E10A-BC30-72C6-A121-9699A9F5FB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643"/>
          <a:stretch>
            <a:fillRect/>
          </a:stretch>
        </p:blipFill>
        <p:spPr bwMode="auto">
          <a:xfrm>
            <a:off x="10490200" y="5473700"/>
            <a:ext cx="153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Content Placeholder 11">
            <a:extLst>
              <a:ext uri="{FF2B5EF4-FFF2-40B4-BE49-F238E27FC236}">
                <a16:creationId xmlns:a16="http://schemas.microsoft.com/office/drawing/2014/main" id="{58FCCA7E-1F21-D888-A9CA-9B04771F6B1E}"/>
              </a:ext>
            </a:extLst>
          </p:cNvPr>
          <p:cNvSpPr>
            <a:spLocks noGrp="1" noChangeArrowheads="1"/>
          </p:cNvSpPr>
          <p:nvPr>
            <p:ph idx="1"/>
          </p:nvPr>
        </p:nvSpPr>
        <p:spPr>
          <a:xfrm>
            <a:off x="838200" y="1825625"/>
            <a:ext cx="10515600" cy="4464050"/>
          </a:xfrm>
        </p:spPr>
        <p:txBody>
          <a:bodyPr/>
          <a:lstStyle/>
          <a:p>
            <a:pPr marL="0" indent="0">
              <a:buNone/>
            </a:pPr>
            <a:r>
              <a:rPr lang="en-US" altLang="en-US" dirty="0"/>
              <a:t>Our partnership began with re-education: </a:t>
            </a:r>
          </a:p>
          <a:p>
            <a:r>
              <a:rPr lang="en-US" altLang="en-US" dirty="0"/>
              <a:t>Video training </a:t>
            </a:r>
          </a:p>
          <a:p>
            <a:r>
              <a:rPr lang="en-US" altLang="en-US" dirty="0"/>
              <a:t>Mandatory reporting education </a:t>
            </a:r>
          </a:p>
          <a:p>
            <a:r>
              <a:rPr lang="en-US" altLang="en-US" dirty="0"/>
              <a:t>APS referral guidance </a:t>
            </a:r>
          </a:p>
          <a:p>
            <a:r>
              <a:rPr lang="en-US" altLang="en-US" dirty="0"/>
              <a:t>Scenario-based discussions </a:t>
            </a:r>
          </a:p>
          <a:p>
            <a:r>
              <a:rPr lang="en-US" altLang="en-US" dirty="0"/>
              <a:t>Ongoing station training </a:t>
            </a:r>
          </a:p>
        </p:txBody>
      </p:sp>
      <p:pic>
        <p:nvPicPr>
          <p:cNvPr id="4" name="Picture 3">
            <a:extLst>
              <a:ext uri="{FF2B5EF4-FFF2-40B4-BE49-F238E27FC236}">
                <a16:creationId xmlns:a16="http://schemas.microsoft.com/office/drawing/2014/main" id="{06F12E0D-6F00-F452-565E-223BEF6B41FD}"/>
              </a:ext>
            </a:extLst>
          </p:cNvPr>
          <p:cNvPicPr>
            <a:picLocks noChangeAspect="1"/>
          </p:cNvPicPr>
          <p:nvPr/>
        </p:nvPicPr>
        <p:blipFill>
          <a:blip r:embed="rId6"/>
          <a:stretch>
            <a:fillRect/>
          </a:stretch>
        </p:blipFill>
        <p:spPr>
          <a:xfrm>
            <a:off x="7118350" y="1381125"/>
            <a:ext cx="3657600" cy="4191000"/>
          </a:xfrm>
          <a:prstGeom prst="rect">
            <a:avLst/>
          </a:prstGeom>
        </p:spPr>
      </p:pic>
    </p:spTree>
    <p:extLst>
      <p:ext uri="{BB962C8B-B14F-4D97-AF65-F5344CB8AC3E}">
        <p14:creationId xmlns:p14="http://schemas.microsoft.com/office/powerpoint/2010/main" val="236662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C9791-525D-6138-C16B-C06B4182FCB0}"/>
            </a:ext>
          </a:extLst>
        </p:cNvPr>
        <p:cNvGrpSpPr/>
        <p:nvPr/>
      </p:nvGrpSpPr>
      <p:grpSpPr>
        <a:xfrm>
          <a:off x="0" y="0"/>
          <a:ext cx="0" cy="0"/>
          <a:chOff x="0" y="0"/>
          <a:chExt cx="0" cy="0"/>
        </a:xfrm>
      </p:grpSpPr>
      <p:pic>
        <p:nvPicPr>
          <p:cNvPr id="5122" name="Picture 11">
            <a:extLst>
              <a:ext uri="{FF2B5EF4-FFF2-40B4-BE49-F238E27FC236}">
                <a16:creationId xmlns:a16="http://schemas.microsoft.com/office/drawing/2014/main" id="{37F65446-093C-3A8C-3083-BB3D6812B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3"/>
            <a:ext cx="12192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C34C103F-6D61-A12F-291D-B3710946D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70000"/>
            <a:ext cx="122047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41AAA5D8-A70D-9A2A-3F43-9BB263F34FC2}"/>
              </a:ext>
            </a:extLst>
          </p:cNvPr>
          <p:cNvSpPr>
            <a:spLocks noGrp="1" noChangeArrowheads="1"/>
          </p:cNvSpPr>
          <p:nvPr>
            <p:ph type="title"/>
          </p:nvPr>
        </p:nvSpPr>
        <p:spPr>
          <a:xfrm>
            <a:off x="-12700" y="-317500"/>
            <a:ext cx="12204700" cy="1698625"/>
          </a:xfrm>
        </p:spPr>
        <p:txBody>
          <a:bodyPr/>
          <a:lstStyle/>
          <a:p>
            <a:pPr algn="ctr"/>
            <a:r>
              <a:rPr lang="en-US" altLang="en-US" b="1" dirty="0">
                <a:solidFill>
                  <a:schemeClr val="bg1"/>
                </a:solidFill>
              </a:rPr>
              <a:t>From Awareness to Action</a:t>
            </a:r>
          </a:p>
        </p:txBody>
      </p:sp>
      <p:pic>
        <p:nvPicPr>
          <p:cNvPr id="5125" name="Picture 13">
            <a:extLst>
              <a:ext uri="{FF2B5EF4-FFF2-40B4-BE49-F238E27FC236}">
                <a16:creationId xmlns:a16="http://schemas.microsoft.com/office/drawing/2014/main" id="{24B2E519-377C-165E-BA56-91BDDB388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16700"/>
            <a:ext cx="1219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Click to Home">
            <a:extLst>
              <a:ext uri="{FF2B5EF4-FFF2-40B4-BE49-F238E27FC236}">
                <a16:creationId xmlns:a16="http://schemas.microsoft.com/office/drawing/2014/main" id="{49B847C6-1CFB-A4CB-7CCB-6CC4B10D2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643"/>
          <a:stretch>
            <a:fillRect/>
          </a:stretch>
        </p:blipFill>
        <p:spPr bwMode="auto">
          <a:xfrm>
            <a:off x="10490200" y="5473700"/>
            <a:ext cx="153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Content Placeholder 11">
            <a:extLst>
              <a:ext uri="{FF2B5EF4-FFF2-40B4-BE49-F238E27FC236}">
                <a16:creationId xmlns:a16="http://schemas.microsoft.com/office/drawing/2014/main" id="{16B8328C-BC30-34FE-0366-73B6BA3025F8}"/>
              </a:ext>
            </a:extLst>
          </p:cNvPr>
          <p:cNvSpPr>
            <a:spLocks noGrp="1" noChangeArrowheads="1"/>
          </p:cNvSpPr>
          <p:nvPr>
            <p:ph idx="1"/>
          </p:nvPr>
        </p:nvSpPr>
        <p:spPr>
          <a:xfrm>
            <a:off x="838200" y="1825625"/>
            <a:ext cx="10515600" cy="4464050"/>
          </a:xfrm>
        </p:spPr>
        <p:txBody>
          <a:bodyPr/>
          <a:lstStyle/>
          <a:p>
            <a:pPr marL="0" indent="0">
              <a:buNone/>
            </a:pPr>
            <a:r>
              <a:rPr lang="en-US" altLang="en-US" dirty="0"/>
              <a:t>APS referrals by year:</a:t>
            </a:r>
          </a:p>
          <a:p>
            <a:r>
              <a:rPr lang="en-US" altLang="en-US" dirty="0"/>
              <a:t>2023 – tracked via Smart Sheets Occurrence Reports – 36</a:t>
            </a:r>
          </a:p>
          <a:p>
            <a:pPr lvl="1"/>
            <a:r>
              <a:rPr lang="en-US" altLang="en-US" dirty="0"/>
              <a:t>Conducted training and education last quarter of 2023 </a:t>
            </a:r>
          </a:p>
          <a:p>
            <a:r>
              <a:rPr lang="en-US" altLang="en-US" dirty="0"/>
              <a:t>2024 – Our ability to track started mid-year through </a:t>
            </a:r>
            <a:r>
              <a:rPr lang="en-US" altLang="en-US" dirty="0" err="1"/>
              <a:t>Julota</a:t>
            </a:r>
            <a:r>
              <a:rPr lang="en-US" altLang="en-US" dirty="0"/>
              <a:t> - 74</a:t>
            </a:r>
          </a:p>
          <a:p>
            <a:r>
              <a:rPr lang="en-US" altLang="en-US" dirty="0"/>
              <a:t>2025 – 139 </a:t>
            </a:r>
          </a:p>
          <a:p>
            <a:r>
              <a:rPr lang="en-US" altLang="en-US" dirty="0"/>
              <a:t>2026 – Currently, 54</a:t>
            </a:r>
          </a:p>
        </p:txBody>
      </p:sp>
      <p:pic>
        <p:nvPicPr>
          <p:cNvPr id="5" name="Picture 4">
            <a:extLst>
              <a:ext uri="{FF2B5EF4-FFF2-40B4-BE49-F238E27FC236}">
                <a16:creationId xmlns:a16="http://schemas.microsoft.com/office/drawing/2014/main" id="{F47E83D4-0378-6522-FC26-F676A8410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4826" y="3779022"/>
            <a:ext cx="5572274" cy="2510653"/>
          </a:xfrm>
          <a:prstGeom prst="rect">
            <a:avLst/>
          </a:prstGeom>
          <a:ln>
            <a:noFill/>
          </a:ln>
          <a:effectLst>
            <a:softEdge rad="112500"/>
          </a:effectLst>
        </p:spPr>
      </p:pic>
    </p:spTree>
    <p:extLst>
      <p:ext uri="{BB962C8B-B14F-4D97-AF65-F5344CB8AC3E}">
        <p14:creationId xmlns:p14="http://schemas.microsoft.com/office/powerpoint/2010/main" val="118551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7D32E-C3A1-43DA-C3D5-6BB54524C4D0}"/>
            </a:ext>
          </a:extLst>
        </p:cNvPr>
        <p:cNvGrpSpPr/>
        <p:nvPr/>
      </p:nvGrpSpPr>
      <p:grpSpPr>
        <a:xfrm>
          <a:off x="0" y="0"/>
          <a:ext cx="0" cy="0"/>
          <a:chOff x="0" y="0"/>
          <a:chExt cx="0" cy="0"/>
        </a:xfrm>
      </p:grpSpPr>
      <p:pic>
        <p:nvPicPr>
          <p:cNvPr id="5122" name="Picture 11">
            <a:extLst>
              <a:ext uri="{FF2B5EF4-FFF2-40B4-BE49-F238E27FC236}">
                <a16:creationId xmlns:a16="http://schemas.microsoft.com/office/drawing/2014/main" id="{F152042F-6638-EA4E-533E-BCAE6F288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3"/>
            <a:ext cx="12192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4A464171-0AE8-C37F-824C-1DDA08362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70000"/>
            <a:ext cx="12192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8FA0D9BD-6E16-7C1E-05BB-6C83907EE3C1}"/>
              </a:ext>
            </a:extLst>
          </p:cNvPr>
          <p:cNvSpPr>
            <a:spLocks noGrp="1" noChangeArrowheads="1"/>
          </p:cNvSpPr>
          <p:nvPr>
            <p:ph type="title"/>
          </p:nvPr>
        </p:nvSpPr>
        <p:spPr>
          <a:xfrm>
            <a:off x="-12700" y="-317500"/>
            <a:ext cx="12204700" cy="1698625"/>
          </a:xfrm>
        </p:spPr>
        <p:txBody>
          <a:bodyPr/>
          <a:lstStyle/>
          <a:p>
            <a:pPr algn="ctr"/>
            <a:r>
              <a:rPr lang="en-US" altLang="en-US" b="1" dirty="0">
                <a:solidFill>
                  <a:schemeClr val="bg1"/>
                </a:solidFill>
              </a:rPr>
              <a:t>What Collaboration Looks Like </a:t>
            </a:r>
          </a:p>
        </p:txBody>
      </p:sp>
      <p:pic>
        <p:nvPicPr>
          <p:cNvPr id="5125" name="Picture 13">
            <a:extLst>
              <a:ext uri="{FF2B5EF4-FFF2-40B4-BE49-F238E27FC236}">
                <a16:creationId xmlns:a16="http://schemas.microsoft.com/office/drawing/2014/main" id="{7D9E5089-EE5C-EFE3-F1BA-2EF83ED49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16700"/>
            <a:ext cx="1219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Click to Home">
            <a:extLst>
              <a:ext uri="{FF2B5EF4-FFF2-40B4-BE49-F238E27FC236}">
                <a16:creationId xmlns:a16="http://schemas.microsoft.com/office/drawing/2014/main" id="{0E7E44B0-A4E3-F94D-F8A4-0AF8590AC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643"/>
          <a:stretch>
            <a:fillRect/>
          </a:stretch>
        </p:blipFill>
        <p:spPr bwMode="auto">
          <a:xfrm>
            <a:off x="10490200" y="5473700"/>
            <a:ext cx="153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68DB50B9-5C01-2A5B-F6F7-0C1E3B26D020}"/>
              </a:ext>
            </a:extLst>
          </p:cNvPr>
          <p:cNvSpPr/>
          <p:nvPr/>
        </p:nvSpPr>
        <p:spPr>
          <a:xfrm>
            <a:off x="159750" y="1455738"/>
            <a:ext cx="2826085" cy="13843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911 Response: </a:t>
            </a:r>
          </a:p>
          <a:p>
            <a:pPr marL="285750" indent="-285750">
              <a:buFont typeface="Arial" panose="020B0604020202020204" pitchFamily="34" charset="0"/>
              <a:buChar char="•"/>
            </a:pPr>
            <a:r>
              <a:rPr lang="en-US" dirty="0"/>
              <a:t>EMS Response</a:t>
            </a:r>
          </a:p>
          <a:p>
            <a:pPr marL="285750" indent="-285750">
              <a:buFont typeface="Arial" panose="020B0604020202020204" pitchFamily="34" charset="0"/>
              <a:buChar char="•"/>
            </a:pPr>
            <a:r>
              <a:rPr lang="en-US" dirty="0"/>
              <a:t>Patient Encounter</a:t>
            </a:r>
          </a:p>
        </p:txBody>
      </p:sp>
      <p:sp>
        <p:nvSpPr>
          <p:cNvPr id="8" name="Rectangle: Rounded Corners 7">
            <a:extLst>
              <a:ext uri="{FF2B5EF4-FFF2-40B4-BE49-F238E27FC236}">
                <a16:creationId xmlns:a16="http://schemas.microsoft.com/office/drawing/2014/main" id="{1C165D02-1781-3CB0-8A79-376705CC6EE5}"/>
              </a:ext>
            </a:extLst>
          </p:cNvPr>
          <p:cNvSpPr/>
          <p:nvPr/>
        </p:nvSpPr>
        <p:spPr>
          <a:xfrm>
            <a:off x="2352171" y="1951833"/>
            <a:ext cx="2826085" cy="13843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Crews Identify Concern:</a:t>
            </a:r>
          </a:p>
          <a:p>
            <a:pPr marL="285750" indent="-285750">
              <a:buFont typeface="Arial" panose="020B0604020202020204" pitchFamily="34" charset="0"/>
              <a:buChar char="•"/>
            </a:pPr>
            <a:r>
              <a:rPr lang="en-US" dirty="0"/>
              <a:t>Self-neglect </a:t>
            </a:r>
          </a:p>
          <a:p>
            <a:pPr marL="285750" indent="-285750">
              <a:buFont typeface="Arial" panose="020B0604020202020204" pitchFamily="34" charset="0"/>
              <a:buChar char="•"/>
            </a:pPr>
            <a:r>
              <a:rPr lang="en-US" dirty="0"/>
              <a:t>Cognitive Concerns</a:t>
            </a:r>
          </a:p>
          <a:p>
            <a:pPr marL="285750" indent="-285750">
              <a:buFont typeface="Arial" panose="020B0604020202020204" pitchFamily="34" charset="0"/>
              <a:buChar char="•"/>
            </a:pPr>
            <a:r>
              <a:rPr lang="en-US" dirty="0"/>
              <a:t>Suspected Abuse</a:t>
            </a:r>
          </a:p>
        </p:txBody>
      </p:sp>
      <p:sp>
        <p:nvSpPr>
          <p:cNvPr id="9" name="Rectangle: Rounded Corners 8">
            <a:extLst>
              <a:ext uri="{FF2B5EF4-FFF2-40B4-BE49-F238E27FC236}">
                <a16:creationId xmlns:a16="http://schemas.microsoft.com/office/drawing/2014/main" id="{00B70CBE-B828-184F-6863-B6FE86288F1F}"/>
              </a:ext>
            </a:extLst>
          </p:cNvPr>
          <p:cNvSpPr/>
          <p:nvPr/>
        </p:nvSpPr>
        <p:spPr>
          <a:xfrm>
            <a:off x="4630817" y="2535026"/>
            <a:ext cx="2826085" cy="13843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APS Referral: </a:t>
            </a:r>
          </a:p>
          <a:p>
            <a:pPr marL="285750" indent="-285750">
              <a:buFont typeface="Arial" panose="020B0604020202020204" pitchFamily="34" charset="0"/>
              <a:buChar char="•"/>
            </a:pPr>
            <a:r>
              <a:rPr lang="en-US" dirty="0"/>
              <a:t>Crew Made Report</a:t>
            </a:r>
          </a:p>
          <a:p>
            <a:pPr marL="285750" indent="-285750">
              <a:buFont typeface="Arial" panose="020B0604020202020204" pitchFamily="34" charset="0"/>
              <a:buChar char="•"/>
            </a:pPr>
            <a:r>
              <a:rPr lang="en-US" dirty="0"/>
              <a:t>APS Notified </a:t>
            </a:r>
          </a:p>
        </p:txBody>
      </p:sp>
      <p:sp>
        <p:nvSpPr>
          <p:cNvPr id="10" name="Rectangle: Rounded Corners 9">
            <a:extLst>
              <a:ext uri="{FF2B5EF4-FFF2-40B4-BE49-F238E27FC236}">
                <a16:creationId xmlns:a16="http://schemas.microsoft.com/office/drawing/2014/main" id="{FEAA6D8F-1307-243D-B419-DA5D72D4D6F9}"/>
              </a:ext>
            </a:extLst>
          </p:cNvPr>
          <p:cNvSpPr/>
          <p:nvPr/>
        </p:nvSpPr>
        <p:spPr>
          <a:xfrm>
            <a:off x="6909463" y="3085612"/>
            <a:ext cx="2826085" cy="13843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APS Assessment: </a:t>
            </a:r>
          </a:p>
          <a:p>
            <a:pPr marL="285750" indent="-285750">
              <a:buFont typeface="Arial" panose="020B0604020202020204" pitchFamily="34" charset="0"/>
              <a:buChar char="•"/>
            </a:pPr>
            <a:r>
              <a:rPr lang="en-US" dirty="0"/>
              <a:t>Independent Evaluation </a:t>
            </a:r>
          </a:p>
          <a:p>
            <a:pPr marL="285750" indent="-285750">
              <a:buFont typeface="Arial" panose="020B0604020202020204" pitchFamily="34" charset="0"/>
              <a:buChar char="•"/>
            </a:pPr>
            <a:r>
              <a:rPr lang="en-US" dirty="0"/>
              <a:t>Protective Services Considered </a:t>
            </a:r>
          </a:p>
        </p:txBody>
      </p:sp>
      <p:sp>
        <p:nvSpPr>
          <p:cNvPr id="11" name="Rectangle: Rounded Corners 10">
            <a:extLst>
              <a:ext uri="{FF2B5EF4-FFF2-40B4-BE49-F238E27FC236}">
                <a16:creationId xmlns:a16="http://schemas.microsoft.com/office/drawing/2014/main" id="{293F415E-BF1F-D62B-15D3-438E9D298A15}"/>
              </a:ext>
            </a:extLst>
          </p:cNvPr>
          <p:cNvSpPr/>
          <p:nvPr/>
        </p:nvSpPr>
        <p:spPr>
          <a:xfrm>
            <a:off x="9164622" y="3795224"/>
            <a:ext cx="2826085" cy="1384300"/>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Public Health Follow Up: </a:t>
            </a:r>
          </a:p>
          <a:p>
            <a:pPr marL="285750" indent="-285750">
              <a:buFont typeface="Arial" panose="020B0604020202020204" pitchFamily="34" charset="0"/>
              <a:buChar char="•"/>
            </a:pPr>
            <a:r>
              <a:rPr lang="en-US" dirty="0"/>
              <a:t>Resource Navigation</a:t>
            </a:r>
          </a:p>
          <a:p>
            <a:pPr marL="285750" indent="-285750">
              <a:buFont typeface="Arial" panose="020B0604020202020204" pitchFamily="34" charset="0"/>
              <a:buChar char="•"/>
            </a:pPr>
            <a:r>
              <a:rPr lang="en-US" dirty="0"/>
              <a:t>Healthcare Coordination</a:t>
            </a:r>
          </a:p>
        </p:txBody>
      </p:sp>
      <p:sp>
        <p:nvSpPr>
          <p:cNvPr id="12" name="Double Wave 11">
            <a:extLst>
              <a:ext uri="{FF2B5EF4-FFF2-40B4-BE49-F238E27FC236}">
                <a16:creationId xmlns:a16="http://schemas.microsoft.com/office/drawing/2014/main" id="{AB93A5F7-8BB1-3589-0206-7269C65B44FC}"/>
              </a:ext>
            </a:extLst>
          </p:cNvPr>
          <p:cNvSpPr/>
          <p:nvPr/>
        </p:nvSpPr>
        <p:spPr>
          <a:xfrm>
            <a:off x="4630817" y="4633118"/>
            <a:ext cx="2826085" cy="1854995"/>
          </a:xfrm>
          <a:prstGeom prst="doubleWav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Improved Safety Outcomes: </a:t>
            </a:r>
          </a:p>
          <a:p>
            <a:pPr marL="285750" indent="-285750">
              <a:buFont typeface="Arial" panose="020B0604020202020204" pitchFamily="34" charset="0"/>
              <a:buChar char="•"/>
            </a:pPr>
            <a:r>
              <a:rPr lang="en-US" dirty="0"/>
              <a:t>Increased Supports </a:t>
            </a:r>
          </a:p>
          <a:p>
            <a:pPr marL="285750" indent="-285750">
              <a:buFont typeface="Arial" panose="020B0604020202020204" pitchFamily="34" charset="0"/>
              <a:buChar char="•"/>
            </a:pPr>
            <a:r>
              <a:rPr lang="en-US" dirty="0"/>
              <a:t>Reduced Crisis Utilization </a:t>
            </a:r>
          </a:p>
        </p:txBody>
      </p:sp>
      <p:sp>
        <p:nvSpPr>
          <p:cNvPr id="20" name="Arrow: Bent 19">
            <a:extLst>
              <a:ext uri="{FF2B5EF4-FFF2-40B4-BE49-F238E27FC236}">
                <a16:creationId xmlns:a16="http://schemas.microsoft.com/office/drawing/2014/main" id="{C43514E1-FEB8-1BA5-1F7B-44018E3F5856}"/>
              </a:ext>
            </a:extLst>
          </p:cNvPr>
          <p:cNvSpPr/>
          <p:nvPr/>
        </p:nvSpPr>
        <p:spPr>
          <a:xfrm rot="5400000">
            <a:off x="5593446" y="1977983"/>
            <a:ext cx="309688" cy="649499"/>
          </a:xfrm>
          <a:prstGeom prst="ben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Bent 20">
            <a:extLst>
              <a:ext uri="{FF2B5EF4-FFF2-40B4-BE49-F238E27FC236}">
                <a16:creationId xmlns:a16="http://schemas.microsoft.com/office/drawing/2014/main" id="{5D842345-770B-3880-EFBC-15BFC7035FFE}"/>
              </a:ext>
            </a:extLst>
          </p:cNvPr>
          <p:cNvSpPr/>
          <p:nvPr/>
        </p:nvSpPr>
        <p:spPr>
          <a:xfrm rot="5400000">
            <a:off x="3404502" y="1408874"/>
            <a:ext cx="308122" cy="649499"/>
          </a:xfrm>
          <a:prstGeom prst="ben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Bent 21">
            <a:extLst>
              <a:ext uri="{FF2B5EF4-FFF2-40B4-BE49-F238E27FC236}">
                <a16:creationId xmlns:a16="http://schemas.microsoft.com/office/drawing/2014/main" id="{5CFE3FCF-3D0E-4669-5240-C3EB780A6546}"/>
              </a:ext>
            </a:extLst>
          </p:cNvPr>
          <p:cNvSpPr/>
          <p:nvPr/>
        </p:nvSpPr>
        <p:spPr>
          <a:xfrm rot="5400000">
            <a:off x="7874434" y="2541381"/>
            <a:ext cx="309688" cy="649499"/>
          </a:xfrm>
          <a:prstGeom prst="ben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Bent 22">
            <a:extLst>
              <a:ext uri="{FF2B5EF4-FFF2-40B4-BE49-F238E27FC236}">
                <a16:creationId xmlns:a16="http://schemas.microsoft.com/office/drawing/2014/main" id="{1071905D-D8DF-80D9-72BF-B3951BFACA63}"/>
              </a:ext>
            </a:extLst>
          </p:cNvPr>
          <p:cNvSpPr/>
          <p:nvPr/>
        </p:nvSpPr>
        <p:spPr>
          <a:xfrm rot="5400000">
            <a:off x="10127372" y="3242271"/>
            <a:ext cx="309688" cy="649499"/>
          </a:xfrm>
          <a:prstGeom prst="ben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436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00408-2EE1-DD88-A97C-9E709A11E9FA}"/>
            </a:ext>
          </a:extLst>
        </p:cNvPr>
        <p:cNvGrpSpPr/>
        <p:nvPr/>
      </p:nvGrpSpPr>
      <p:grpSpPr>
        <a:xfrm>
          <a:off x="0" y="0"/>
          <a:ext cx="0" cy="0"/>
          <a:chOff x="0" y="0"/>
          <a:chExt cx="0" cy="0"/>
        </a:xfrm>
      </p:grpSpPr>
      <p:pic>
        <p:nvPicPr>
          <p:cNvPr id="5122" name="Picture 11">
            <a:extLst>
              <a:ext uri="{FF2B5EF4-FFF2-40B4-BE49-F238E27FC236}">
                <a16:creationId xmlns:a16="http://schemas.microsoft.com/office/drawing/2014/main" id="{04D160D5-4ACB-51C7-BCB4-B6EB2C8F0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3"/>
            <a:ext cx="12192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BFDAD93A-1C1B-830E-1FFE-A41324AD8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70000"/>
            <a:ext cx="12192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80F8BED8-75F0-1E2D-0208-B3351466B7D3}"/>
              </a:ext>
            </a:extLst>
          </p:cNvPr>
          <p:cNvSpPr>
            <a:spLocks noGrp="1" noChangeArrowheads="1"/>
          </p:cNvSpPr>
          <p:nvPr>
            <p:ph type="title"/>
          </p:nvPr>
        </p:nvSpPr>
        <p:spPr>
          <a:xfrm>
            <a:off x="-12700" y="-317500"/>
            <a:ext cx="12204700" cy="1698625"/>
          </a:xfrm>
        </p:spPr>
        <p:txBody>
          <a:bodyPr/>
          <a:lstStyle/>
          <a:p>
            <a:pPr algn="ctr"/>
            <a:r>
              <a:rPr lang="en-US" altLang="en-US" b="1" dirty="0">
                <a:solidFill>
                  <a:schemeClr val="bg1"/>
                </a:solidFill>
              </a:rPr>
              <a:t>Shared Partnership Success</a:t>
            </a:r>
          </a:p>
        </p:txBody>
      </p:sp>
      <p:pic>
        <p:nvPicPr>
          <p:cNvPr id="5125" name="Picture 13">
            <a:extLst>
              <a:ext uri="{FF2B5EF4-FFF2-40B4-BE49-F238E27FC236}">
                <a16:creationId xmlns:a16="http://schemas.microsoft.com/office/drawing/2014/main" id="{7193BC7A-AFFD-B114-133C-0668E4293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16700"/>
            <a:ext cx="1219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Click to Home">
            <a:extLst>
              <a:ext uri="{FF2B5EF4-FFF2-40B4-BE49-F238E27FC236}">
                <a16:creationId xmlns:a16="http://schemas.microsoft.com/office/drawing/2014/main" id="{F989AB21-A0E1-CFB4-167B-8633D56EFC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643"/>
          <a:stretch>
            <a:fillRect/>
          </a:stretch>
        </p:blipFill>
        <p:spPr bwMode="auto">
          <a:xfrm>
            <a:off x="10490200" y="5473700"/>
            <a:ext cx="153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a:extLst>
              <a:ext uri="{FF2B5EF4-FFF2-40B4-BE49-F238E27FC236}">
                <a16:creationId xmlns:a16="http://schemas.microsoft.com/office/drawing/2014/main" id="{E4638FC3-F827-C1C8-452A-0C74C8BC403B}"/>
              </a:ext>
            </a:extLst>
          </p:cNvPr>
          <p:cNvPicPr>
            <a:picLocks noGrp="1" noChangeAspect="1"/>
          </p:cNvPicPr>
          <p:nvPr>
            <p:ph idx="1"/>
          </p:nvPr>
        </p:nvPicPr>
        <p:blipFill>
          <a:blip r:embed="rId6"/>
          <a:stretch>
            <a:fillRect/>
          </a:stretch>
        </p:blipFill>
        <p:spPr bwMode="auto">
          <a:xfrm>
            <a:off x="2206309" y="1350223"/>
            <a:ext cx="7779381" cy="51862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67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C0B1-A8AF-C64B-8BA3-8B8D6677821F}"/>
            </a:ext>
          </a:extLst>
        </p:cNvPr>
        <p:cNvGrpSpPr/>
        <p:nvPr/>
      </p:nvGrpSpPr>
      <p:grpSpPr>
        <a:xfrm>
          <a:off x="0" y="0"/>
          <a:ext cx="0" cy="0"/>
          <a:chOff x="0" y="0"/>
          <a:chExt cx="0" cy="0"/>
        </a:xfrm>
      </p:grpSpPr>
      <p:pic>
        <p:nvPicPr>
          <p:cNvPr id="5122" name="Picture 11">
            <a:extLst>
              <a:ext uri="{FF2B5EF4-FFF2-40B4-BE49-F238E27FC236}">
                <a16:creationId xmlns:a16="http://schemas.microsoft.com/office/drawing/2014/main" id="{CBB2F2B1-AC0B-0244-1A18-B2362D9E3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3"/>
            <a:ext cx="121920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A3384CB5-1146-4932-90AB-C5573A750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70000"/>
            <a:ext cx="122047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BA36371C-0943-7E01-D1BF-871028E67D43}"/>
              </a:ext>
            </a:extLst>
          </p:cNvPr>
          <p:cNvSpPr>
            <a:spLocks noGrp="1" noChangeArrowheads="1"/>
          </p:cNvSpPr>
          <p:nvPr>
            <p:ph type="title"/>
          </p:nvPr>
        </p:nvSpPr>
        <p:spPr>
          <a:xfrm>
            <a:off x="-12700" y="-317500"/>
            <a:ext cx="12204700" cy="1698625"/>
          </a:xfrm>
        </p:spPr>
        <p:txBody>
          <a:bodyPr/>
          <a:lstStyle/>
          <a:p>
            <a:pPr algn="ctr"/>
            <a:r>
              <a:rPr lang="en-US" altLang="en-US" b="1" dirty="0">
                <a:solidFill>
                  <a:schemeClr val="bg1"/>
                </a:solidFill>
              </a:rPr>
              <a:t>Beyond the Referral</a:t>
            </a:r>
          </a:p>
        </p:txBody>
      </p:sp>
      <p:pic>
        <p:nvPicPr>
          <p:cNvPr id="5125" name="Picture 13">
            <a:extLst>
              <a:ext uri="{FF2B5EF4-FFF2-40B4-BE49-F238E27FC236}">
                <a16:creationId xmlns:a16="http://schemas.microsoft.com/office/drawing/2014/main" id="{5B6CB2DC-5BC0-9854-2FCA-E7838053D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16700"/>
            <a:ext cx="1219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Click to Home">
            <a:extLst>
              <a:ext uri="{FF2B5EF4-FFF2-40B4-BE49-F238E27FC236}">
                <a16:creationId xmlns:a16="http://schemas.microsoft.com/office/drawing/2014/main" id="{80053B0A-FD7F-50EC-B0DF-47E5B9745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4643"/>
          <a:stretch>
            <a:fillRect/>
          </a:stretch>
        </p:blipFill>
        <p:spPr bwMode="auto">
          <a:xfrm>
            <a:off x="10490200" y="5473700"/>
            <a:ext cx="1536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a:extLst>
              <a:ext uri="{FF2B5EF4-FFF2-40B4-BE49-F238E27FC236}">
                <a16:creationId xmlns:a16="http://schemas.microsoft.com/office/drawing/2014/main" id="{28FA8DE2-E966-ECDA-630A-CD138FEFC155}"/>
              </a:ext>
            </a:extLst>
          </p:cNvPr>
          <p:cNvPicPr>
            <a:picLocks noGrp="1" noChangeAspect="1"/>
          </p:cNvPicPr>
          <p:nvPr>
            <p:ph idx="1"/>
          </p:nvPr>
        </p:nvPicPr>
        <p:blipFill>
          <a:blip r:embed="rId6"/>
          <a:stretch>
            <a:fillRect/>
          </a:stretch>
        </p:blipFill>
        <p:spPr bwMode="auto">
          <a:xfrm>
            <a:off x="2385578" y="1450975"/>
            <a:ext cx="7395444" cy="4930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74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a:extLst>
              <a:ext uri="{FF2B5EF4-FFF2-40B4-BE49-F238E27FC236}">
                <a16:creationId xmlns:a16="http://schemas.microsoft.com/office/drawing/2014/main" id="{C0E19E29-91F4-8ABE-9F59-3442FAA60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42" r="18414"/>
          <a:stretch>
            <a:fillRect/>
          </a:stretch>
        </p:blipFill>
        <p:spPr bwMode="auto">
          <a:xfrm>
            <a:off x="12700" y="-101600"/>
            <a:ext cx="121793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99947A-0C45-D563-3C44-5F84B2AA2344}"/>
              </a:ext>
            </a:extLst>
          </p:cNvPr>
          <p:cNvSpPr/>
          <p:nvPr/>
        </p:nvSpPr>
        <p:spPr>
          <a:xfrm>
            <a:off x="0" y="3289301"/>
            <a:ext cx="12204700" cy="365125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dirty="0">
              <a:solidFill>
                <a:schemeClr val="accent5">
                  <a:lumMod val="75000"/>
                </a:schemeClr>
              </a:solidFill>
            </a:endParaRPr>
          </a:p>
        </p:txBody>
      </p:sp>
      <p:sp>
        <p:nvSpPr>
          <p:cNvPr id="9220" name="Rectangle 1">
            <a:extLst>
              <a:ext uri="{FF2B5EF4-FFF2-40B4-BE49-F238E27FC236}">
                <a16:creationId xmlns:a16="http://schemas.microsoft.com/office/drawing/2014/main" id="{F70178A0-B196-4C8E-A2AB-3F98BFBAFB92}"/>
              </a:ext>
            </a:extLst>
          </p:cNvPr>
          <p:cNvSpPr>
            <a:spLocks noChangeArrowheads="1"/>
          </p:cNvSpPr>
          <p:nvPr/>
        </p:nvSpPr>
        <p:spPr bwMode="auto">
          <a:xfrm>
            <a:off x="2024063" y="1281113"/>
            <a:ext cx="7940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600" b="1" dirty="0">
                <a:solidFill>
                  <a:schemeClr val="bg1"/>
                </a:solidFill>
                <a:latin typeface="Arial" panose="020B0604020202020204" pitchFamily="34" charset="0"/>
                <a:cs typeface="Arial" panose="020B0604020202020204" pitchFamily="34" charset="0"/>
              </a:rPr>
              <a:t>Thank You</a:t>
            </a:r>
          </a:p>
        </p:txBody>
      </p:sp>
      <p:pic>
        <p:nvPicPr>
          <p:cNvPr id="9221" name="Picture 18" descr="Click to Home">
            <a:extLst>
              <a:ext uri="{FF2B5EF4-FFF2-40B4-BE49-F238E27FC236}">
                <a16:creationId xmlns:a16="http://schemas.microsoft.com/office/drawing/2014/main" id="{6534DCDD-619A-5596-91E0-BE388F32B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4643"/>
          <a:stretch>
            <a:fillRect/>
          </a:stretch>
        </p:blipFill>
        <p:spPr bwMode="auto">
          <a:xfrm>
            <a:off x="5065712" y="4263232"/>
            <a:ext cx="18573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FR PPT Template [Compatibility Mode]" id="{2AE0A35B-E8A4-4E7E-B072-E4C0DCFC17F6}" vid="{6F9D88F3-75E1-4093-BD2C-199E52D7E2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SMFR PPT Template</Template>
  <TotalTime>295</TotalTime>
  <Words>506</Words>
  <Application>Microsoft Office PowerPoint</Application>
  <PresentationFormat>Widescreen</PresentationFormat>
  <Paragraphs>95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Many of the patient’s we encounter have needs that extend beyond emergency medical care:</vt:lpstr>
      <vt:lpstr>Status of Unification Talks</vt:lpstr>
      <vt:lpstr>Building a Culture of Mandatory Reporting</vt:lpstr>
      <vt:lpstr>From Awareness to Action</vt:lpstr>
      <vt:lpstr>What Collaboration Looks Like </vt:lpstr>
      <vt:lpstr>Shared Partnership Success</vt:lpstr>
      <vt:lpstr>Beyond the Referral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Friedman</dc:creator>
  <cp:lastModifiedBy>Mary Friedman</cp:lastModifiedBy>
  <cp:revision>2</cp:revision>
  <cp:lastPrinted>2018-05-02T20:52:46Z</cp:lastPrinted>
  <dcterms:created xsi:type="dcterms:W3CDTF">2026-06-05T19:30:45Z</dcterms:created>
  <dcterms:modified xsi:type="dcterms:W3CDTF">2026-06-11T21:16:07Z</dcterms:modified>
</cp:coreProperties>
</file>