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ink/ink2.xml" ContentType="application/inkml+xml"/>
  <Override PartName="/ppt/notesSlides/notesSlide7.xml" ContentType="application/vnd.openxmlformats-officedocument.presentationml.notesSlide+xml"/>
  <Override PartName="/ppt/ink/ink3.xml" ContentType="application/inkml+xml"/>
  <Override PartName="/ppt/notesSlides/notesSlide8.xml" ContentType="application/vnd.openxmlformats-officedocument.presentationml.notesSlide+xml"/>
  <Override PartName="/ppt/ink/ink4.xml" ContentType="application/inkml+xml"/>
  <Override PartName="/ppt/notesSlides/notesSlide9.xml" ContentType="application/vnd.openxmlformats-officedocument.presentationml.notesSlide+xml"/>
  <Override PartName="/ppt/ink/ink5.xml" ContentType="application/inkml+xml"/>
  <Override PartName="/ppt/notesSlides/notesSlide10.xml" ContentType="application/vnd.openxmlformats-officedocument.presentationml.notesSlide+xml"/>
  <Override PartName="/ppt/ink/ink6.xml" ContentType="application/inkml+xml"/>
  <Override PartName="/ppt/notesSlides/notesSlide11.xml" ContentType="application/vnd.openxmlformats-officedocument.presentationml.notesSlide+xml"/>
  <Override PartName="/ppt/ink/ink7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  <p:sldMasterId id="2147483685" r:id="rId2"/>
  </p:sldMasterIdLst>
  <p:notesMasterIdLst>
    <p:notesMasterId r:id="rId25"/>
  </p:notesMasterIdLst>
  <p:handoutMasterIdLst>
    <p:handoutMasterId r:id="rId26"/>
  </p:handoutMasterIdLst>
  <p:sldIdLst>
    <p:sldId id="313" r:id="rId3"/>
    <p:sldId id="437" r:id="rId4"/>
    <p:sldId id="326" r:id="rId5"/>
    <p:sldId id="440" r:id="rId6"/>
    <p:sldId id="411" r:id="rId7"/>
    <p:sldId id="419" r:id="rId8"/>
    <p:sldId id="449" r:id="rId9"/>
    <p:sldId id="456" r:id="rId10"/>
    <p:sldId id="447" r:id="rId11"/>
    <p:sldId id="448" r:id="rId12"/>
    <p:sldId id="450" r:id="rId13"/>
    <p:sldId id="443" r:id="rId14"/>
    <p:sldId id="452" r:id="rId15"/>
    <p:sldId id="453" r:id="rId16"/>
    <p:sldId id="433" r:id="rId17"/>
    <p:sldId id="457" r:id="rId18"/>
    <p:sldId id="432" r:id="rId19"/>
    <p:sldId id="436" r:id="rId20"/>
    <p:sldId id="454" r:id="rId21"/>
    <p:sldId id="455" r:id="rId22"/>
    <p:sldId id="451" r:id="rId23"/>
    <p:sldId id="320" r:id="rId24"/>
  </p:sldIdLst>
  <p:sldSz cx="12192000" cy="6858000"/>
  <p:notesSz cx="9236075" cy="1472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2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8DB210-EB13-A149-883A-EE2A31F47B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738680"/>
          </a:xfrm>
          <a:prstGeom prst="rect">
            <a:avLst/>
          </a:prstGeom>
        </p:spPr>
        <p:txBody>
          <a:bodyPr vert="horz" lIns="138181" tIns="69091" rIns="138181" bIns="69091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739F7-86B2-CF4E-AA70-0B9AD8EE2A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738680"/>
          </a:xfrm>
          <a:prstGeom prst="rect">
            <a:avLst/>
          </a:prstGeom>
        </p:spPr>
        <p:txBody>
          <a:bodyPr vert="horz" lIns="138181" tIns="69091" rIns="138181" bIns="69091" rtlCol="0"/>
          <a:lstStyle>
            <a:lvl1pPr algn="r">
              <a:defRPr sz="1800"/>
            </a:lvl1pPr>
          </a:lstStyle>
          <a:p>
            <a:fld id="{7D4F8CC4-A29E-6E49-9151-F9B72A9D33D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A529E-E473-AE4C-9C45-F2D1232093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983799"/>
            <a:ext cx="4002299" cy="738678"/>
          </a:xfrm>
          <a:prstGeom prst="rect">
            <a:avLst/>
          </a:prstGeom>
        </p:spPr>
        <p:txBody>
          <a:bodyPr vert="horz" lIns="138181" tIns="69091" rIns="138181" bIns="69091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DD0765-78DD-304B-BC91-DC312078AE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31639" y="13983799"/>
            <a:ext cx="4002299" cy="738678"/>
          </a:xfrm>
          <a:prstGeom prst="rect">
            <a:avLst/>
          </a:prstGeom>
        </p:spPr>
        <p:txBody>
          <a:bodyPr vert="horz" lIns="138181" tIns="69091" rIns="138181" bIns="69091" rtlCol="0" anchor="b"/>
          <a:lstStyle>
            <a:lvl1pPr algn="r">
              <a:defRPr sz="1800"/>
            </a:lvl1pPr>
          </a:lstStyle>
          <a:p>
            <a:fld id="{350318BD-6533-094F-9D91-4FFF1FD40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646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5:56:32.3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5:56:32.3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5:56:32.3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5:56:32.3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5:56:32.3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5:56:32.3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5:56:32.3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738680"/>
          </a:xfrm>
          <a:prstGeom prst="rect">
            <a:avLst/>
          </a:prstGeom>
        </p:spPr>
        <p:txBody>
          <a:bodyPr vert="horz" lIns="138181" tIns="69091" rIns="138181" bIns="69091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738680"/>
          </a:xfrm>
          <a:prstGeom prst="rect">
            <a:avLst/>
          </a:prstGeom>
        </p:spPr>
        <p:txBody>
          <a:bodyPr vert="horz" lIns="138181" tIns="69091" rIns="138181" bIns="69091" rtlCol="0"/>
          <a:lstStyle>
            <a:lvl1pPr algn="r">
              <a:defRPr sz="1800"/>
            </a:lvl1pPr>
          </a:lstStyle>
          <a:p>
            <a:fld id="{098C3C3C-5A2C-4347-A3E2-BDD80BC8FA1B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1613" y="1839913"/>
            <a:ext cx="8832850" cy="496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181" tIns="69091" rIns="138181" bIns="690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7085190"/>
            <a:ext cx="7388860" cy="5796975"/>
          </a:xfrm>
          <a:prstGeom prst="rect">
            <a:avLst/>
          </a:prstGeom>
        </p:spPr>
        <p:txBody>
          <a:bodyPr vert="horz" lIns="138181" tIns="69091" rIns="138181" bIns="690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983799"/>
            <a:ext cx="4002299" cy="738678"/>
          </a:xfrm>
          <a:prstGeom prst="rect">
            <a:avLst/>
          </a:prstGeom>
        </p:spPr>
        <p:txBody>
          <a:bodyPr vert="horz" lIns="138181" tIns="69091" rIns="138181" bIns="69091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13983799"/>
            <a:ext cx="4002299" cy="738678"/>
          </a:xfrm>
          <a:prstGeom prst="rect">
            <a:avLst/>
          </a:prstGeom>
        </p:spPr>
        <p:txBody>
          <a:bodyPr vert="horz" lIns="138181" tIns="69091" rIns="138181" bIns="69091" rtlCol="0" anchor="b"/>
          <a:lstStyle>
            <a:lvl1pPr algn="r">
              <a:defRPr sz="1800"/>
            </a:lvl1pPr>
          </a:lstStyle>
          <a:p>
            <a:fld id="{BEBDEA7E-178E-864B-8C2E-0798EB40E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9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09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DB1B9-E5A2-42F9-26E7-D7F45D20D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7FD1B-1F73-EF0C-ACBB-805A04207E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557A71-612C-B314-CB4C-AFFD6C2D3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Needs assessment with operations and crews. Evaluate the architectural programming based history and lessons learned 15, 20, 32, 31.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Go out to bid for architect. Evaluate build approach.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E9B5A-8A7F-7B33-3EA1-BB0FA4B251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3315E-FA63-40C1-8EDC-1C5ED0F5D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118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9E2A3-D39C-7B89-B7C9-ECD337275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02A2A4-E5EF-8C71-9101-DA7EDB2B6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B70DE-FBEC-63D1-0AD0-51E40E4B8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Needs assessment with operations and crews. Evaluate the architectural programming based history and lessons learned 15, 20, 32, 31.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Go out to bid for architect. Evaluate build approach.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F76C-82D1-F857-3EA2-65BC6D4D30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3315E-FA63-40C1-8EDC-1C5ED0F5D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827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06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BB33A-3FCC-2292-0CCF-7A6A9B760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10889-F1FD-AA31-D156-968BF648C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2C62EF-4EE6-D3E3-4D11-76C7FEF9F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8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018D6-69CC-61D5-F184-C205BE394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28AB1-6B42-6B14-D846-2DA875C31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18394-B133-7F62-E70D-E2E277BB8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629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A14D8-B27C-9B43-EE57-08DFFBF4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5F86CF-5318-8F70-084D-393EE6B5F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C14C13-CC8D-B439-AE28-A268021DF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Completed partnership outreach:</a:t>
            </a:r>
          </a:p>
          <a:p>
            <a:r>
              <a:rPr lang="en-US"/>
              <a:t>Completed Meetings:</a:t>
            </a:r>
          </a:p>
          <a:p>
            <a:r>
              <a:rPr lang="en-US"/>
              <a:t>Town of Parker</a:t>
            </a:r>
          </a:p>
          <a:p>
            <a:r>
              <a:rPr lang="en-US"/>
              <a:t>Douglas County Sherriff</a:t>
            </a:r>
          </a:p>
          <a:p>
            <a:r>
              <a:rPr lang="en-US"/>
              <a:t>Douglas County Schools</a:t>
            </a:r>
          </a:p>
          <a:p>
            <a:r>
              <a:rPr lang="en-US"/>
              <a:t>Arapahoe County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43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95D28-18E3-5827-ACF4-DC2D2E6A0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009E02-0772-BE36-F5CF-4E5869A666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5FB344-FEA4-9271-C900-E444B0D57A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met with both developers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0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360AE-AC01-5B7E-AE03-B16D2BE19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0C829A-E3D9-B1A0-1C43-12D9C4328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B981F3-0800-AD0D-88FC-93A17DAEF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9014" indent="-339014">
              <a:buAutoNum type="alphaUcPeriod"/>
            </a:pPr>
            <a:r>
              <a:rPr lang="en-US"/>
              <a:t>Meridian – Hilltop</a:t>
            </a:r>
          </a:p>
          <a:p>
            <a:pPr marL="339014" indent="-339014">
              <a:buAutoNum type="alphaUcPeriod"/>
            </a:pPr>
            <a:r>
              <a:rPr lang="en-US"/>
              <a:t>Inova Building 3</a:t>
            </a:r>
          </a:p>
          <a:p>
            <a:r>
              <a:rPr lang="en-US"/>
              <a:t>B.   Inova Land – build to suit</a:t>
            </a:r>
          </a:p>
          <a:p>
            <a:pPr marL="339014" indent="-339014">
              <a:buAutoNum type="alphaUcPeriod" startAt="3"/>
            </a:pPr>
            <a:r>
              <a:rPr lang="en-US"/>
              <a:t>Otero Warehouse – Current Logs building</a:t>
            </a:r>
          </a:p>
          <a:p>
            <a:pPr marL="339014" indent="-339014">
              <a:buAutoNum type="alphaUcPeriod" startAt="3"/>
            </a:pPr>
            <a:r>
              <a:rPr lang="en-US"/>
              <a:t>Land only - Cottonwood</a:t>
            </a:r>
          </a:p>
        </p:txBody>
      </p:sp>
    </p:spTree>
    <p:extLst>
      <p:ext uri="{BB962C8B-B14F-4D97-AF65-F5344CB8AC3E}">
        <p14:creationId xmlns:p14="http://schemas.microsoft.com/office/powerpoint/2010/main" val="4078485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E7FB4-675E-E7D0-23B0-6E192CCDD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AB8846-B017-D5D9-4A89-81DA6B00D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B63AE8-6988-F551-9E81-EFAC07754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97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0AB91-46F9-EBBA-4828-A87B61EB6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68AC8-94E2-D854-A7A1-6A64E6B2B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178100-233B-C590-498A-A4754F15E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181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23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10264-5D8F-16F0-5C57-4F7DDC4C2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E61463-EB03-2D34-788B-B0B3D36AD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3CC5B3-C9B0-6C4F-8C07-7CD12AA02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46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F2B6-A962-0E97-4B5D-1DCF9521A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2B3FF3-430A-96E6-76B4-75AD7B8AAD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945ACB-387A-2C15-1C98-7B3A41ED7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Awaiting deal sheet from the other developer. Will present both options for consideration and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805855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23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0B6D3-647B-B1BA-9BC9-75A8FBCC8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F93A9D-8484-7451-70E1-A75C67D87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AFC8EE-E37D-BFF6-3C7A-E9E12773F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76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Needs assessment with operations and crews. Evaluate the architectural programming based history and lessons learned 15, 20, 32, 31.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Go out to bid for architect. Evaluate build approach.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3315E-FA63-40C1-8EDC-1C5ED0F5D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78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Berry to begin needs assessment with operations and current personal. Begin design work.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3315E-FA63-40C1-8EDC-1C5ED0F5D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498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9D979-3947-F57F-78BD-261E3F4CF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F5D230-7DFD-7EDF-CDEE-985400789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894B8E-8B8A-2167-4FD2-44E261C24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Needs assessment with operations and crews. Evaluate the architectural programming based history and lessons learned 15, 20, 32, 31.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Go out to bid for architect. Evaluate build approach.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5A702-27C2-6C23-C47F-A422EF150D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3315E-FA63-40C1-8EDC-1C5ED0F5D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5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20470-EFDB-B269-BF70-6F140FEE8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A7185-B16A-CC5F-7709-FE0B5118B2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76B568-C77D-114A-54E7-90218ADE0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Berry to begin needs assessment with operations and current personal. Begin design work.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07643-754E-8806-2684-1092CD6A59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3315E-FA63-40C1-8EDC-1C5ED0F5D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673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5F148-C40B-5868-9D5C-81276D8B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E9EF0C-8529-CB4B-B59D-C728B854B5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27C4EC-2547-E48A-B556-801ACBE2E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Needs assessment with operations and crews. Evaluate the architectural programming based history and lessons learned 15, 20, 32, 31.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Go out to bid for architect. Evaluate build approach.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F2A9F-066E-C32D-96D5-0A3F7651EF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3315E-FA63-40C1-8EDC-1C5ED0F5D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9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9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65205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66805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A0C21-EF5F-BF4C-BB3D-DD564330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334000" cy="2852737"/>
          </a:xfrm>
        </p:spPr>
        <p:txBody>
          <a:bodyPr anchor="b">
            <a:norm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F25B6-4984-FA48-AE1F-BC8316D09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33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723DB9-E35B-E141-8632-BD41D770A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783" y="6492875"/>
            <a:ext cx="5334000" cy="288235"/>
          </a:xfrm>
          <a:prstGeom prst="rect">
            <a:avLst/>
          </a:prstGeom>
        </p:spPr>
        <p:txBody>
          <a:bodyPr/>
          <a:lstStyle>
            <a:lvl1pPr>
              <a:defRPr lang="en-US" sz="100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6AB5B3F-82A8-9444-91B2-10B26A18D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0444" y="6492874"/>
            <a:ext cx="2812773" cy="288235"/>
          </a:xfrm>
          <a:prstGeom prst="rect">
            <a:avLst/>
          </a:prstGeom>
        </p:spPr>
        <p:txBody>
          <a:bodyPr/>
          <a:lstStyle>
            <a:lvl1pPr algn="r"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C1907D-FCCD-9648-90E9-54BE2BD756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469380" y="2179320"/>
            <a:ext cx="4886008" cy="39103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2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1CEF8A-362A-7540-B61F-A528011BB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2222"/>
          <a:stretch/>
        </p:blipFill>
        <p:spPr>
          <a:xfrm>
            <a:off x="0" y="0"/>
            <a:ext cx="12192000" cy="60198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4240709-2BC0-BA47-8D80-CF2BCFECEEE2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2933700"/>
            <a:ext cx="3932237" cy="2935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5FB210-49F7-F649-8F0D-85DDB2839D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F0CA418-6C0B-8A4F-BA03-4AA0724BA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783" y="6492875"/>
            <a:ext cx="5334000" cy="288235"/>
          </a:xfrm>
          <a:prstGeom prst="rect">
            <a:avLst/>
          </a:prstGeom>
        </p:spPr>
        <p:txBody>
          <a:bodyPr/>
          <a:lstStyle>
            <a:lvl1pPr>
              <a:defRPr lang="en-US" sz="100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411081-C263-A145-9B0E-261740974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0444" y="6492874"/>
            <a:ext cx="2812773" cy="288235"/>
          </a:xfrm>
          <a:prstGeom prst="rect">
            <a:avLst/>
          </a:prstGeom>
        </p:spPr>
        <p:txBody>
          <a:bodyPr/>
          <a:lstStyle>
            <a:lvl1pPr algn="r"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82AFDD7-E13C-3049-98F4-F8EDC8E6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83080"/>
            <a:ext cx="3932237" cy="99980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65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5E6B-1581-44C3-8CB2-9EBCA304908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6A38-40A1-4B91-90C5-6A56DB2A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4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5E6B-1581-44C3-8CB2-9EBCA304908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6A38-40A1-4B91-90C5-6A56DB2A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60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5E6B-1581-44C3-8CB2-9EBCA304908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6A38-40A1-4B91-90C5-6A56DB2A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93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5E6B-1581-44C3-8CB2-9EBCA304908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6A38-40A1-4B91-90C5-6A56DB2A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74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5E6B-1581-44C3-8CB2-9EBCA304908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6A38-40A1-4B91-90C5-6A56DB2A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72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5E6B-1581-44C3-8CB2-9EBCA304908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6A38-40A1-4B91-90C5-6A56DB2A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8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189" y="0"/>
            <a:ext cx="10515600" cy="10141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22852"/>
            <a:ext cx="3200400" cy="365125"/>
          </a:xfrm>
        </p:spPr>
        <p:txBody>
          <a:bodyPr/>
          <a:lstStyle/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5E6B-1581-44C3-8CB2-9EBCA304908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6A38-40A1-4B91-90C5-6A56DB2A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34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5E6B-1581-44C3-8CB2-9EBCA304908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6A38-40A1-4B91-90C5-6A56DB2A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9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5E6B-1581-44C3-8CB2-9EBCA304908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6A38-40A1-4B91-90C5-6A56DB2A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87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5E6B-1581-44C3-8CB2-9EBCA304908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6A38-40A1-4B91-90C5-6A56DB2A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41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5E6B-1581-44C3-8CB2-9EBCA304908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6A38-40A1-4B91-90C5-6A56DB2A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9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39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5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C332A5-BB27-4B66-B498-B1D659239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2222"/>
          <a:stretch/>
        </p:blipFill>
        <p:spPr>
          <a:xfrm>
            <a:off x="0" y="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0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FDF84C-D965-4FDC-9DC0-EB58C424B1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2222"/>
          <a:stretch/>
        </p:blipFill>
        <p:spPr>
          <a:xfrm>
            <a:off x="0" y="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9516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4140B-C840-984B-AE95-429F0F1217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414B7A-CE22-491A-90DA-C2FF0ED04B6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7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59" r:id="rId12"/>
    <p:sldLayoutId id="2147483657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25E6B-1581-44C3-8CB2-9EBCA304908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26A38-40A1-4B91-90C5-6A56DB2A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0.png"/><Relationship Id="rId5" Type="http://schemas.openxmlformats.org/officeDocument/2006/relationships/customXml" Target="../ink/ink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0.png"/><Relationship Id="rId5" Type="http://schemas.openxmlformats.org/officeDocument/2006/relationships/customXml" Target="../ink/ink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70.png"/><Relationship Id="rId4" Type="http://schemas.openxmlformats.org/officeDocument/2006/relationships/customXml" Target="../ink/ink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0.png"/><Relationship Id="rId5" Type="http://schemas.openxmlformats.org/officeDocument/2006/relationships/customXml" Target="../ink/ink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customXml" Target="../ink/ink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0.png"/><Relationship Id="rId5" Type="http://schemas.openxmlformats.org/officeDocument/2006/relationships/customXml" Target="../ink/ink5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B0106-49FF-469B-B3DB-75CF113E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2345C-EE6A-4558-886D-1F879CB84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88A44-7E5E-403A-A36E-75EB668F5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BBE66-CA35-431B-BFBE-02F9F7556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r>
              <a:rPr lang="en-US"/>
              <a:t>© South Metro Fire Rescue.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BB19-8732-436E-8D97-4D0E626C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3F718-17BB-4DE4-A412-8E4419EEA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4797637" cy="4508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F42AC-F55B-443D-A0CE-2D5F3D175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108"/>
            <a:ext cx="12192000" cy="3133123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6425D5DB-14AE-4279-B9CB-B290E4D94142}"/>
              </a:ext>
            </a:extLst>
          </p:cNvPr>
          <p:cNvSpPr txBox="1">
            <a:spLocks/>
          </p:cNvSpPr>
          <p:nvPr/>
        </p:nvSpPr>
        <p:spPr>
          <a:xfrm>
            <a:off x="5004620" y="2911635"/>
            <a:ext cx="12192000" cy="10515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Bookman Old Style" panose="02050604050505020204" pitchFamily="18" charset="0"/>
              </a:rPr>
              <a:t>South Metro Fire Rescue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A7EB1EB0-105B-4192-865B-DC2FF403D32A}"/>
              </a:ext>
            </a:extLst>
          </p:cNvPr>
          <p:cNvSpPr txBox="1">
            <a:spLocks/>
          </p:cNvSpPr>
          <p:nvPr/>
        </p:nvSpPr>
        <p:spPr>
          <a:xfrm>
            <a:off x="3864180" y="4756132"/>
            <a:ext cx="7708388" cy="1473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200" b="1" i="1" dirty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en-US" sz="4200" b="1" i="1" dirty="0">
                <a:solidFill>
                  <a:srgbClr val="002060"/>
                </a:solidFill>
              </a:rPr>
              <a:t>Facilities Updates – Board of Directors</a:t>
            </a:r>
          </a:p>
          <a:p>
            <a:pPr algn="r"/>
            <a:endParaRPr lang="en-US" sz="2800" b="1" i="1" dirty="0">
              <a:solidFill>
                <a:srgbClr val="002060"/>
              </a:solidFill>
            </a:endParaRPr>
          </a:p>
          <a:p>
            <a:pPr algn="r"/>
            <a:r>
              <a:rPr lang="en-US" sz="2800" b="1" i="1" dirty="0">
                <a:solidFill>
                  <a:srgbClr val="002060"/>
                </a:solidFill>
              </a:rPr>
              <a:t>June 1, 2026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7468AA-9052-48A5-BC01-6A0964620CD5}"/>
              </a:ext>
            </a:extLst>
          </p:cNvPr>
          <p:cNvGrpSpPr>
            <a:grpSpLocks/>
          </p:cNvGrpSpPr>
          <p:nvPr/>
        </p:nvGrpSpPr>
        <p:grpSpPr bwMode="auto">
          <a:xfrm>
            <a:off x="2811979" y="4995512"/>
            <a:ext cx="487045" cy="320040"/>
            <a:chOff x="10217" y="9410"/>
            <a:chExt cx="1565" cy="590"/>
          </a:xfrm>
        </p:grpSpPr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id="{FECEBBF1-1F9B-424D-BBDD-4B0E27432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0" y="9410"/>
              <a:ext cx="682" cy="590"/>
            </a:xfrm>
            <a:prstGeom prst="chevron">
              <a:avLst>
                <a:gd name="adj" fmla="val 60312"/>
              </a:avLst>
            </a:prstGeom>
            <a:solidFill>
              <a:schemeClr val="bg2">
                <a:lumMod val="7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AutoShape 9">
              <a:extLst>
                <a:ext uri="{FF2B5EF4-FFF2-40B4-BE49-F238E27FC236}">
                  <a16:creationId xmlns:a16="http://schemas.microsoft.com/office/drawing/2014/main" id="{8F9C355E-5E5B-411D-A82C-70DDD1EC6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9" y="9410"/>
              <a:ext cx="682" cy="590"/>
            </a:xfrm>
            <a:prstGeom prst="chevron">
              <a:avLst>
                <a:gd name="adj" fmla="val 60312"/>
              </a:avLst>
            </a:prstGeom>
            <a:solidFill>
              <a:schemeClr val="bg2">
                <a:lumMod val="50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AutoShape 10">
              <a:extLst>
                <a:ext uri="{FF2B5EF4-FFF2-40B4-BE49-F238E27FC236}">
                  <a16:creationId xmlns:a16="http://schemas.microsoft.com/office/drawing/2014/main" id="{3F3CAF07-D304-4F9F-AFDC-5995E2311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7" y="9410"/>
              <a:ext cx="682" cy="590"/>
            </a:xfrm>
            <a:prstGeom prst="chevron">
              <a:avLst>
                <a:gd name="adj" fmla="val 57613"/>
              </a:avLst>
            </a:prstGeom>
            <a:solidFill>
              <a:schemeClr val="bg2">
                <a:lumMod val="2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3457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92D49C-68AB-16FB-3108-D057728CF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809DB9-B741-55EF-1BCC-6904A16A1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626"/>
            <a:ext cx="7679248" cy="507892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C97EEA0-C022-4130-E371-A6A387D21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CD4B4-2602-BCBB-EFC6-18DD81E17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68" y="5527888"/>
            <a:ext cx="7539349" cy="8403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Station </a:t>
            </a:r>
            <a:r>
              <a:rPr lang="en-US" sz="3600" b="1" dirty="0">
                <a:solidFill>
                  <a:srgbClr val="FFFFFF"/>
                </a:solidFill>
              </a:rPr>
              <a:t>33 &amp; 16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Construction Documents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Bid or GMP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AE89785-8A77-EEFB-015B-748F77D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1EF50BF-822A-E50B-142D-947444BC4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6700"/>
            <a:ext cx="12192000" cy="241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46A29E0-7BEC-D878-503C-4D2613384FF0}"/>
                  </a:ext>
                </a:extLst>
              </p14:cNvPr>
              <p14:cNvContentPartPr/>
              <p14:nvPr/>
            </p14:nvContentPartPr>
            <p14:xfrm>
              <a:off x="9097869" y="5708006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46A29E0-7BEC-D878-503C-4D2613384F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79869" y="5600006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 descr="Click to Home">
            <a:extLst>
              <a:ext uri="{FF2B5EF4-FFF2-40B4-BE49-F238E27FC236}">
                <a16:creationId xmlns:a16="http://schemas.microsoft.com/office/drawing/2014/main" id="{54376F30-21FC-A850-A77F-81A68806B09A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3"/>
          <a:stretch/>
        </p:blipFill>
        <p:spPr bwMode="auto">
          <a:xfrm>
            <a:off x="1177050" y="4525715"/>
            <a:ext cx="2075927" cy="201055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362511-1935-B016-6E9F-172812DBE1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075625" cy="1880434"/>
          </a:xfrm>
          <a:prstGeom prst="rect">
            <a:avLst/>
          </a:prstGeo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27B396A9-3C57-6206-3A61-93A80B41DC22}"/>
              </a:ext>
            </a:extLst>
          </p:cNvPr>
          <p:cNvSpPr txBox="1">
            <a:spLocks/>
          </p:cNvSpPr>
          <p:nvPr/>
        </p:nvSpPr>
        <p:spPr>
          <a:xfrm>
            <a:off x="7187184" y="489796"/>
            <a:ext cx="4613389" cy="3707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Consultant prepares the Construction Documents.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Drawings, Specifications and the agreement make up the components of the legal contract.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These will be submitted for Permit.</a:t>
            </a:r>
          </a:p>
        </p:txBody>
      </p:sp>
    </p:spTree>
    <p:extLst>
      <p:ext uri="{BB962C8B-B14F-4D97-AF65-F5344CB8AC3E}">
        <p14:creationId xmlns:p14="http://schemas.microsoft.com/office/powerpoint/2010/main" val="3853122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06909E-0C5D-3248-8EB7-4277916C1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ork Procedure of Excavation at Construction Site – theconstructor.org">
            <a:extLst>
              <a:ext uri="{FF2B5EF4-FFF2-40B4-BE49-F238E27FC236}">
                <a16:creationId xmlns:a16="http://schemas.microsoft.com/office/drawing/2014/main" id="{D81D1CD9-F992-6239-1687-E81AA3961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4" y="0"/>
            <a:ext cx="8292582" cy="51435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C3D3C3-A10E-E323-C497-41B935A9A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A077C-0D79-5FE5-9E3C-DE0DB996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69" y="5379635"/>
            <a:ext cx="682952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Station </a:t>
            </a:r>
            <a:r>
              <a:rPr lang="en-US" sz="3600" b="1" dirty="0">
                <a:solidFill>
                  <a:srgbClr val="FFFFFF"/>
                </a:solidFill>
              </a:rPr>
              <a:t>33 &amp; 16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Construction Begins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Weekly OAC Meetings (Owner Architect Contractor)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DEF997-E6F7-FCF9-3B20-8F8D012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1997EE3-3CE7-003A-DAC8-D71DB4C9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6700"/>
            <a:ext cx="12192000" cy="241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63CF4D5-5B9F-481D-87FC-7236AD2369EA}"/>
                  </a:ext>
                </a:extLst>
              </p14:cNvPr>
              <p14:cNvContentPartPr/>
              <p14:nvPr/>
            </p14:nvContentPartPr>
            <p14:xfrm>
              <a:off x="9097869" y="5708006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63CF4D5-5B9F-481D-87FC-7236AD2369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79869" y="5600006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 descr="Click to Home">
            <a:extLst>
              <a:ext uri="{FF2B5EF4-FFF2-40B4-BE49-F238E27FC236}">
                <a16:creationId xmlns:a16="http://schemas.microsoft.com/office/drawing/2014/main" id="{DC9CBA97-1E22-E087-9D63-4385B96333DF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3"/>
          <a:stretch/>
        </p:blipFill>
        <p:spPr bwMode="auto">
          <a:xfrm>
            <a:off x="1177050" y="4525715"/>
            <a:ext cx="2075927" cy="201055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63838-63C0-B9D7-F391-D5DEE58F13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075625" cy="1880434"/>
          </a:xfrm>
          <a:prstGeom prst="rect">
            <a:avLst/>
          </a:prstGeo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1FF78CC-4FDB-5254-93C2-13BADA8A499A}"/>
              </a:ext>
            </a:extLst>
          </p:cNvPr>
          <p:cNvSpPr txBox="1">
            <a:spLocks/>
          </p:cNvSpPr>
          <p:nvPr/>
        </p:nvSpPr>
        <p:spPr>
          <a:xfrm>
            <a:off x="7434029" y="558559"/>
            <a:ext cx="4366544" cy="3708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In the </a:t>
            </a:r>
            <a:r>
              <a:rPr lang="en-US" sz="2400" b="1" dirty="0"/>
              <a:t>DBB</a:t>
            </a:r>
            <a:r>
              <a:rPr lang="en-US" sz="2400" dirty="0"/>
              <a:t> scenario a bid is received and a contract is issued to a General Contractor.</a:t>
            </a:r>
          </a:p>
          <a:p>
            <a:pPr marL="0" indent="0">
              <a:buNone/>
            </a:pPr>
            <a:r>
              <a:rPr lang="en-US" sz="2400" dirty="0"/>
              <a:t>or</a:t>
            </a:r>
          </a:p>
          <a:p>
            <a:pPr marL="0" indent="0">
              <a:buNone/>
            </a:pPr>
            <a:r>
              <a:rPr lang="en-US" sz="2400" dirty="0"/>
              <a:t>In the </a:t>
            </a:r>
            <a:r>
              <a:rPr lang="en-US" sz="2400" b="1" dirty="0"/>
              <a:t>CMGC </a:t>
            </a:r>
            <a:r>
              <a:rPr lang="en-US" sz="2400" dirty="0"/>
              <a:t>Scenario a GMP Change Order is added to the current CMGC contract.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NTP – Notice to Proceed is issued</a:t>
            </a:r>
          </a:p>
        </p:txBody>
      </p:sp>
    </p:spTree>
    <p:extLst>
      <p:ext uri="{BB962C8B-B14F-4D97-AF65-F5344CB8AC3E}">
        <p14:creationId xmlns:p14="http://schemas.microsoft.com/office/powerpoint/2010/main" val="4084699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563EC-E4F3-E64A-C6FD-44BCDAADA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CD0F2-ADAC-95FF-BF0E-B40193059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Mineral Building Projects - Pre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57B82-8F71-8010-451A-52563346B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07459"/>
            <a:ext cx="10636045" cy="4448892"/>
          </a:xfrm>
        </p:spPr>
        <p:txBody>
          <a:bodyPr>
            <a:norm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Conducting a general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 of current and future space needs</a:t>
            </a:r>
          </a:p>
          <a:p>
            <a:pPr lvl="3"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Security and access </a:t>
            </a:r>
          </a:p>
          <a:p>
            <a:pPr lvl="3"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Shared space availability -  conference and training rooms, outside group use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 needs (Board room, conference rooms, training rooms)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 Operations Center needs – ability to support large or long-term incidents from Mineral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Mineral Basement Phase 1 (Clinic/IT) in Process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 Basement Phase 2 (Dispatch)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Replace Basement Training Rooms </a:t>
            </a:r>
          </a:p>
          <a:p>
            <a:pPr lvl="2">
              <a:defRPr/>
            </a:pPr>
            <a:r>
              <a:rPr lang="en-US" sz="2400" dirty="0">
                <a:solidFill>
                  <a:prstClr val="black"/>
                </a:solidFill>
                <a:highlight>
                  <a:srgbClr val="00FFFF"/>
                </a:highlight>
                <a:latin typeface="Calibri" panose="020F0502020204030204"/>
              </a:rPr>
              <a:t>Evaluation of FBI lease renewal in Process</a:t>
            </a:r>
          </a:p>
          <a:p>
            <a:pPr lvl="3">
              <a:defRPr/>
            </a:pPr>
            <a:endParaRPr lang="en-US" sz="2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9B574-0789-5272-0173-58A00F365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1C34C-7A50-BB99-71AF-F27BBAC95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4140B-C840-984B-AE95-429F0F121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93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6466E-BB19-8C14-C60C-AF45EA26C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AA697D-3DCE-2EDC-6B55-28B5CFF06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051" y="2419427"/>
            <a:ext cx="5896798" cy="3086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7EA9E3-371E-C0F5-9A5A-C7A565783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00" y="3278476"/>
            <a:ext cx="3515216" cy="2905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A0E579-0DAD-AAE1-9EE1-F6847AB87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Mineral Building Projects - Fit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D7513-6779-8983-6EFC-B1FCEB35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87D8C-094B-4C69-0134-0FBC7D83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4140B-C840-984B-AE95-429F0F121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9C04CC-1515-29C7-CAA6-1F4CEF098E9E}"/>
              </a:ext>
            </a:extLst>
          </p:cNvPr>
          <p:cNvSpPr txBox="1"/>
          <p:nvPr/>
        </p:nvSpPr>
        <p:spPr>
          <a:xfrm>
            <a:off x="-200148" y="6134141"/>
            <a:ext cx="772479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2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 Basement Phase 1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(Clinic - Mod Duty – Station 50 Concept)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BFAC31-137F-6D66-901A-584826FA6E58}"/>
              </a:ext>
            </a:extLst>
          </p:cNvPr>
          <p:cNvSpPr txBox="1"/>
          <p:nvPr/>
        </p:nvSpPr>
        <p:spPr>
          <a:xfrm>
            <a:off x="359664" y="3011053"/>
            <a:ext cx="474268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2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 Basement Phase 1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(IT)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76C45E-BF1D-AA1C-78F2-BB16A76AC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999" y="1124381"/>
            <a:ext cx="2210108" cy="1886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C1E17A-4272-EFE1-4057-97F66F7BF3E6}"/>
              </a:ext>
            </a:extLst>
          </p:cNvPr>
          <p:cNvSpPr txBox="1"/>
          <p:nvPr/>
        </p:nvSpPr>
        <p:spPr>
          <a:xfrm>
            <a:off x="5786124" y="5460534"/>
            <a:ext cx="772479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2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 Basement Phase 1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(Wellness)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65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34477-3243-FEAC-2F92-9AF486F3E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EAF513E-4487-8D0F-409C-723E1831A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6" y="241268"/>
            <a:ext cx="10515600" cy="6967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STERLING RANCH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89B43-6404-425B-F545-BE127F565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746" y="6492875"/>
            <a:ext cx="2743200" cy="365125"/>
          </a:xfrm>
        </p:spPr>
        <p:txBody>
          <a:bodyPr/>
          <a:lstStyle/>
          <a:p>
            <a:pPr fontAlgn="base"/>
            <a:r>
              <a:rPr lang="en-US" dirty="0"/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059E-C4FD-AA45-4568-1F995A1DC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38240E40-BF42-B70D-B678-6CD7A4261085}"/>
              </a:ext>
            </a:extLst>
          </p:cNvPr>
          <p:cNvSpPr txBox="1">
            <a:spLocks/>
          </p:cNvSpPr>
          <p:nvPr/>
        </p:nvSpPr>
        <p:spPr>
          <a:xfrm>
            <a:off x="7360877" y="2341516"/>
            <a:ext cx="3623469" cy="1873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Site: 		2.17 Acres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1221F-167A-2B59-5D09-FAF4AA5BF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27" y="1636286"/>
            <a:ext cx="4997437" cy="44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03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4EDBF-83E6-11D5-1752-E79616DAE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BFBF19-B28B-9151-0E7F-A74E2EAAC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7717" y="1983449"/>
            <a:ext cx="4959570" cy="4275746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Completed partnership outreach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Proposals being Developed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SMFR Evaluation Strategy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6B5E9-46AD-8F3D-4372-1605609EC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9189" y="6492875"/>
            <a:ext cx="3384666" cy="365125"/>
          </a:xfrm>
        </p:spPr>
        <p:txBody>
          <a:bodyPr/>
          <a:lstStyle/>
          <a:p>
            <a:pPr fontAlgn="base"/>
            <a:r>
              <a:rPr lang="en-US" dirty="0"/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7475A3-6FE4-040B-B7B7-4E3786C4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D76316-598B-E8D3-277F-877EE71B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9" y="0"/>
            <a:ext cx="10515600" cy="101415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Fleet and Logistics Update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7B0213-76C9-9096-5298-C7BE80717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" y="1111308"/>
            <a:ext cx="7155524" cy="51478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0C80A6-4006-D219-558D-23C5A2780AF6}"/>
              </a:ext>
            </a:extLst>
          </p:cNvPr>
          <p:cNvSpPr/>
          <p:nvPr/>
        </p:nvSpPr>
        <p:spPr>
          <a:xfrm>
            <a:off x="3500284" y="3195484"/>
            <a:ext cx="1317522" cy="855406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00B050">
                      <a:tint val="66000"/>
                      <a:satMod val="160000"/>
                    </a:srgbClr>
                  </a:gs>
                  <a:gs pos="50000">
                    <a:srgbClr val="00B050">
                      <a:tint val="44500"/>
                      <a:satMod val="160000"/>
                    </a:srgbClr>
                  </a:gs>
                  <a:gs pos="100000">
                    <a:srgbClr val="00B05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31915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A0F0B-8A05-BB23-94DB-4162406E1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8858A-DA02-924B-9014-35A48EB5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r>
              <a:rPr lang="en-US" dirty="0"/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E0467-0D40-5A93-BB79-5F7B59B9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5BF1AE-8D14-EE48-611F-FBCB2779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9" y="0"/>
            <a:ext cx="10515600" cy="101415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Current Sites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43819CA-4F7C-9601-4612-3997525902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8853" y="1891909"/>
          <a:ext cx="10894294" cy="453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048920" imgH="4181543" progId="Excel.Sheet.12">
                  <p:embed/>
                </p:oleObj>
              </mc:Choice>
              <mc:Fallback>
                <p:oleObj name="Worksheet" r:id="rId3" imgW="10048920" imgH="4181543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43819CA-4F7C-9601-4612-3997525902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8853" y="1891909"/>
                        <a:ext cx="10894294" cy="4533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DF51F9ED-CC13-37A8-1C02-91FE7B458F54}"/>
              </a:ext>
            </a:extLst>
          </p:cNvPr>
          <p:cNvSpPr/>
          <p:nvPr/>
        </p:nvSpPr>
        <p:spPr>
          <a:xfrm>
            <a:off x="3657600" y="2598174"/>
            <a:ext cx="2266335" cy="215080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7D0B3FB0-E38F-DF47-BD9A-668176F79A88}"/>
              </a:ext>
            </a:extLst>
          </p:cNvPr>
          <p:cNvSpPr/>
          <p:nvPr/>
        </p:nvSpPr>
        <p:spPr>
          <a:xfrm>
            <a:off x="9384890" y="2598174"/>
            <a:ext cx="2266335" cy="215080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998653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0CD60C-C6C2-9CF6-4CB3-6723372EE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Map&#10;&#10;AI-generated content may be incorrect.">
            <a:extLst>
              <a:ext uri="{FF2B5EF4-FFF2-40B4-BE49-F238E27FC236}">
                <a16:creationId xmlns:a16="http://schemas.microsoft.com/office/drawing/2014/main" id="{9CAFCD59-9380-C3F8-D7A3-79DA2AF3C14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b="5462"/>
          <a:stretch>
            <a:fillRect/>
          </a:stretch>
        </p:blipFill>
        <p:spPr>
          <a:xfrm>
            <a:off x="-324465" y="0"/>
            <a:ext cx="12171602" cy="684652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803BF-D4D7-B2E4-323E-A3257B471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 defTabSz="914400" fontAlgn="base">
              <a:spcAft>
                <a:spcPts val="600"/>
              </a:spcAft>
            </a:pPr>
            <a:r>
              <a:rPr lang="en-US" sz="1000">
                <a:solidFill>
                  <a:srgbClr val="FFFFFF"/>
                </a:solidFill>
              </a:rPr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6FC53-E5BF-BE4E-38AA-303C14068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7B4140B-C840-984B-AE95-429F0F12176B}" type="slidenum">
              <a:rPr lang="en-US" sz="11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17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DE2DC8-6AA3-DDC3-588A-7A29D5DFD070}"/>
              </a:ext>
            </a:extLst>
          </p:cNvPr>
          <p:cNvSpPr/>
          <p:nvPr/>
        </p:nvSpPr>
        <p:spPr>
          <a:xfrm>
            <a:off x="2366326" y="5283277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05FDDA-041E-7B90-320C-9E1BD422FE12}"/>
              </a:ext>
            </a:extLst>
          </p:cNvPr>
          <p:cNvSpPr/>
          <p:nvPr/>
        </p:nvSpPr>
        <p:spPr>
          <a:xfrm>
            <a:off x="3098951" y="1048591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008531-12F8-D7FF-730B-4F0B2B52EDB0}"/>
              </a:ext>
            </a:extLst>
          </p:cNvPr>
          <p:cNvSpPr/>
          <p:nvPr/>
        </p:nvSpPr>
        <p:spPr>
          <a:xfrm>
            <a:off x="6935291" y="3237720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1F0D62-BA87-DFA3-8EC8-35425B7B5326}"/>
              </a:ext>
            </a:extLst>
          </p:cNvPr>
          <p:cNvSpPr/>
          <p:nvPr/>
        </p:nvSpPr>
        <p:spPr>
          <a:xfrm>
            <a:off x="9659470" y="5744942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strike="sngStrike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AEFEF7-FA59-6EAF-7F64-323755C4B757}"/>
              </a:ext>
            </a:extLst>
          </p:cNvPr>
          <p:cNvSpPr txBox="1"/>
          <p:nvPr/>
        </p:nvSpPr>
        <p:spPr>
          <a:xfrm>
            <a:off x="8406581" y="383458"/>
            <a:ext cx="363793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lphaUcPeriod"/>
            </a:pPr>
            <a:r>
              <a:rPr lang="en-US">
                <a:solidFill>
                  <a:srgbClr val="FF0000"/>
                </a:solidFill>
              </a:rPr>
              <a:t>Meridian/Hilltop – build to suit</a:t>
            </a:r>
          </a:p>
          <a:p>
            <a:pPr marL="228600" indent="-228600">
              <a:buAutoNum type="alphaUcPeriod"/>
            </a:pPr>
            <a:r>
              <a:rPr lang="en-US" strike="sngStrike">
                <a:solidFill>
                  <a:srgbClr val="FF0000"/>
                </a:solidFill>
              </a:rPr>
              <a:t>INOVA Building 3 – underway</a:t>
            </a:r>
          </a:p>
          <a:p>
            <a:r>
              <a:rPr lang="en-US">
                <a:solidFill>
                  <a:srgbClr val="FF0000"/>
                </a:solidFill>
              </a:rPr>
              <a:t>B. INOVA Land – build to suit</a:t>
            </a:r>
          </a:p>
          <a:p>
            <a:pPr marL="228600" indent="-228600">
              <a:buAutoNum type="alphaUcPeriod" startAt="3"/>
            </a:pPr>
            <a:r>
              <a:rPr lang="en-US">
                <a:solidFill>
                  <a:srgbClr val="FF0000"/>
                </a:solidFill>
              </a:rPr>
              <a:t>Otero Warehouse – Current Logs building</a:t>
            </a:r>
          </a:p>
          <a:p>
            <a:pPr marL="228600" indent="-228600">
              <a:buAutoNum type="alphaUcPeriod" startAt="3"/>
            </a:pPr>
            <a:r>
              <a:rPr lang="en-US" strike="sngStrike">
                <a:solidFill>
                  <a:srgbClr val="FF0000"/>
                </a:solidFill>
              </a:rPr>
              <a:t>Land only - Cottonwood</a:t>
            </a:r>
          </a:p>
        </p:txBody>
      </p:sp>
    </p:spTree>
    <p:extLst>
      <p:ext uri="{BB962C8B-B14F-4D97-AF65-F5344CB8AC3E}">
        <p14:creationId xmlns:p14="http://schemas.microsoft.com/office/powerpoint/2010/main" val="719776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7FB02-78F6-3685-B1E0-9D86E251A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3D66F08-78FC-10E0-78F0-2A2EC4E0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14"/>
            <a:ext cx="10515600" cy="6967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MVFPD Fleet Maintenance Facility Tour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3EF50-C0EC-C2FF-ED9A-754360EA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328" y="6484366"/>
            <a:ext cx="2743200" cy="365125"/>
          </a:xfrm>
        </p:spPr>
        <p:txBody>
          <a:bodyPr/>
          <a:lstStyle/>
          <a:p>
            <a:pPr fontAlgn="base"/>
            <a:r>
              <a:rPr lang="en-US" dirty="0"/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68420-D193-8430-7E52-D9F4207C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9A215DE-A0E8-1CEF-9733-4F6BE7892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3369574"/>
            <a:ext cx="12192000" cy="3114792"/>
          </a:xfrm>
          <a:prstGeom prst="rect">
            <a:avLst/>
          </a:prstGeom>
        </p:spPr>
      </p:pic>
      <p:pic>
        <p:nvPicPr>
          <p:cNvPr id="18" name="Picture 17" descr="No photo description available.">
            <a:extLst>
              <a:ext uri="{FF2B5EF4-FFF2-40B4-BE49-F238E27FC236}">
                <a16:creationId xmlns:a16="http://schemas.microsoft.com/office/drawing/2014/main" id="{69B5801E-3E8E-A8CB-11C3-80ADADBF3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27" y="1158052"/>
            <a:ext cx="3868099" cy="377711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F772966-5DF6-C3E3-51EC-C44E02E541EC}"/>
              </a:ext>
            </a:extLst>
          </p:cNvPr>
          <p:cNvSpPr txBox="1"/>
          <p:nvPr/>
        </p:nvSpPr>
        <p:spPr>
          <a:xfrm>
            <a:off x="4217553" y="1158052"/>
            <a:ext cx="79040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sz="14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20,700 square feet of space dedicated to five </a:t>
            </a:r>
          </a:p>
          <a:p>
            <a:pPr algn="l" fontAlgn="base">
              <a:buNone/>
            </a:pPr>
            <a:r>
              <a:rPr lang="en-US" sz="14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clear-story pull-through bays and ample room for storage.</a:t>
            </a:r>
          </a:p>
          <a:p>
            <a:pPr algn="l" fontAlgn="base">
              <a:buNone/>
            </a:pPr>
            <a:endParaRPr lang="en-US" sz="1400" b="1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buNone/>
            </a:pPr>
            <a:r>
              <a:rPr lang="en-US" sz="14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Ceiling height of 34’ to accommodate full-service maintenance with trucks on lifts with cabs. </a:t>
            </a:r>
          </a:p>
          <a:p>
            <a:pPr algn="l" fontAlgn="base">
              <a:buNone/>
            </a:pPr>
            <a:endParaRPr lang="en-US" sz="1400" b="1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algn="l" fontAlgn="base">
              <a:buNone/>
            </a:pPr>
            <a:r>
              <a:rPr lang="en-US" sz="14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Length of the building to accommodate a full swinging ladder truck to be fully maintained inside the bays extended.</a:t>
            </a:r>
          </a:p>
          <a:p>
            <a:pPr algn="l" fontAlgn="base">
              <a:buNone/>
            </a:pPr>
            <a:endParaRPr lang="en-US" sz="1400" b="1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buNone/>
            </a:pPr>
            <a:r>
              <a:rPr lang="en-US" sz="14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Pump pits to test and flush trucks.</a:t>
            </a:r>
          </a:p>
        </p:txBody>
      </p:sp>
    </p:spTree>
    <p:extLst>
      <p:ext uri="{BB962C8B-B14F-4D97-AF65-F5344CB8AC3E}">
        <p14:creationId xmlns:p14="http://schemas.microsoft.com/office/powerpoint/2010/main" val="165424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85994-A226-6458-783D-92DE16A60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8E19851-1554-5C5B-6B88-91A3A9BAF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136525"/>
            <a:ext cx="5371707" cy="6967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Program Analysis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BBF3-90A4-FCB9-AC4B-7E4015943A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5592" y="6490277"/>
            <a:ext cx="2743200" cy="365125"/>
          </a:xfrm>
        </p:spPr>
        <p:txBody>
          <a:bodyPr/>
          <a:lstStyle/>
          <a:p>
            <a:pPr fontAlgn="base"/>
            <a:r>
              <a:rPr lang="en-US" dirty="0"/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A69D9-9E73-92AB-7B5B-585F0490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0E71B3-77F8-75BD-1147-A9872100D7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5" b="4503"/>
          <a:stretch>
            <a:fillRect/>
          </a:stretch>
        </p:blipFill>
        <p:spPr>
          <a:xfrm>
            <a:off x="10668" y="2489462"/>
            <a:ext cx="12170664" cy="400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C5E979-D830-BCC9-39E8-C64FC58E7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06" y="136525"/>
            <a:ext cx="3145265" cy="55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5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88E73-3C67-4A7B-8C8D-3176703D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1DD50-BB83-4809-B69C-4B3BB68A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7B4140B-C840-984B-AE95-429F0F121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24F4170-528F-42D5-9D21-E6B18A0E3875}"/>
              </a:ext>
            </a:extLst>
          </p:cNvPr>
          <p:cNvSpPr txBox="1">
            <a:spLocks/>
          </p:cNvSpPr>
          <p:nvPr/>
        </p:nvSpPr>
        <p:spPr>
          <a:xfrm>
            <a:off x="0" y="16945"/>
            <a:ext cx="12191999" cy="984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Facility 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247D8D-CBD3-1584-F156-C1C866BCC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803" y="2341410"/>
            <a:ext cx="4740797" cy="4108551"/>
          </a:xfrm>
        </p:spPr>
        <p:txBody>
          <a:bodyPr>
            <a:normAutofit/>
          </a:bodyPr>
          <a:lstStyle/>
          <a:p>
            <a:r>
              <a:rPr lang="en-US" dirty="0"/>
              <a:t>2026 Project updates</a:t>
            </a:r>
          </a:p>
          <a:p>
            <a:r>
              <a:rPr lang="en-US" dirty="0"/>
              <a:t>Construction</a:t>
            </a:r>
          </a:p>
          <a:p>
            <a:pPr lvl="1"/>
            <a:r>
              <a:rPr lang="en-US" dirty="0"/>
              <a:t>Project status</a:t>
            </a:r>
          </a:p>
          <a:p>
            <a:r>
              <a:rPr lang="en-US" dirty="0"/>
              <a:t>Design </a:t>
            </a:r>
          </a:p>
          <a:p>
            <a:pPr lvl="1"/>
            <a:r>
              <a:rPr lang="en-US" dirty="0"/>
              <a:t>Project status</a:t>
            </a:r>
          </a:p>
          <a:p>
            <a:r>
              <a:rPr lang="en-US" dirty="0"/>
              <a:t>Fleet/Logistics New build</a:t>
            </a:r>
          </a:p>
          <a:p>
            <a:pPr lvl="1"/>
            <a:r>
              <a:rPr lang="en-US" dirty="0"/>
              <a:t>Project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F7B89-1A09-D42D-06BE-60C50715A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8" t="2176" r="7127" b="2585"/>
          <a:stretch/>
        </p:blipFill>
        <p:spPr>
          <a:xfrm>
            <a:off x="350317" y="1247676"/>
            <a:ext cx="6733390" cy="486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22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DB44B-42BD-0197-0BDD-AD99529F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767F037-4CD4-5C13-C222-5D8E91FE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190588"/>
            <a:ext cx="5371707" cy="6967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Program Analysis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56ECA-94AE-A827-3D11-AF506EF8E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5592" y="6490277"/>
            <a:ext cx="2743200" cy="365125"/>
          </a:xfrm>
        </p:spPr>
        <p:txBody>
          <a:bodyPr/>
          <a:lstStyle/>
          <a:p>
            <a:pPr fontAlgn="base"/>
            <a:r>
              <a:rPr lang="en-US" dirty="0"/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789C5-00AA-7D27-D891-91A1FF4D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DC61064-A1A9-1F73-6981-BF65CA886DF4}"/>
              </a:ext>
            </a:extLst>
          </p:cNvPr>
          <p:cNvSpPr txBox="1">
            <a:spLocks/>
          </p:cNvSpPr>
          <p:nvPr/>
        </p:nvSpPr>
        <p:spPr>
          <a:xfrm>
            <a:off x="0" y="1051561"/>
            <a:ext cx="4142252" cy="53782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FLEET	          –  Not Adequate  		 for Future 			 Growth</a:t>
            </a:r>
          </a:p>
          <a:p>
            <a:pPr marL="0" indent="0">
              <a:buNone/>
            </a:pPr>
            <a:r>
              <a:rPr lang="en-US" sz="2400" dirty="0"/>
              <a:t>Logistics        –  Leased Facility</a:t>
            </a:r>
          </a:p>
          <a:p>
            <a:pPr marL="0" indent="0">
              <a:buNone/>
            </a:pPr>
            <a:r>
              <a:rPr lang="en-US" sz="2400" dirty="0"/>
              <a:t>Facilities        –  Quartermaster 		Closed Fire 			Station</a:t>
            </a:r>
          </a:p>
          <a:p>
            <a:pPr marL="0" indent="0">
              <a:buNone/>
            </a:pPr>
            <a:r>
              <a:rPr lang="en-US" sz="2400" dirty="0"/>
              <a:t>Investigators –  Currently in                                                       		  Station 35 &amp;       		  Mineral</a:t>
            </a:r>
          </a:p>
          <a:p>
            <a:pPr marL="0" indent="0">
              <a:buNone/>
            </a:pPr>
            <a:r>
              <a:rPr lang="en-US" sz="2400" dirty="0"/>
              <a:t>The common shared spaces of all users adds to efficiency of the final Plan.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100AC-6CEB-717F-A5E0-E8A21EB72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252" y="3429000"/>
            <a:ext cx="8049748" cy="3000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270D0B-0DA2-C0E9-F884-D02A12460B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081" t="35397" r="36621" b="14464"/>
          <a:stretch>
            <a:fillRect/>
          </a:stretch>
        </p:blipFill>
        <p:spPr>
          <a:xfrm>
            <a:off x="5258396" y="1051561"/>
            <a:ext cx="3905023" cy="23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26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0B10F-1286-146A-1EAA-7C5ECD390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A7F65-ADAA-A112-32A3-F60B569650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3369574"/>
            <a:ext cx="12192000" cy="311479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F4E144C-7636-D063-8BDF-FE203AD1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048"/>
            <a:ext cx="10515600" cy="6967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Next Steps Fleet/LOGS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D29673-D548-762F-3D96-CF6185411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44779"/>
            <a:ext cx="6991927" cy="4094188"/>
          </a:xfrm>
        </p:spPr>
        <p:txBody>
          <a:bodyPr>
            <a:normAutofit/>
          </a:bodyPr>
          <a:lstStyle/>
          <a:p>
            <a:r>
              <a:rPr lang="en-US" sz="2000" dirty="0"/>
              <a:t>Work toward a Presentation to                                                       the Board on Proposals </a:t>
            </a:r>
          </a:p>
          <a:p>
            <a:r>
              <a:rPr lang="en-US" sz="2000" dirty="0"/>
              <a:t>Work toward Evaluation Priorities</a:t>
            </a:r>
          </a:p>
          <a:p>
            <a:pPr lvl="1"/>
            <a:r>
              <a:rPr lang="en-US" sz="2000" dirty="0"/>
              <a:t>Location</a:t>
            </a:r>
          </a:p>
          <a:p>
            <a:pPr lvl="1"/>
            <a:r>
              <a:rPr lang="en-US" sz="2000" dirty="0"/>
              <a:t>Pricing</a:t>
            </a:r>
          </a:p>
          <a:p>
            <a:pPr lvl="1"/>
            <a:r>
              <a:rPr lang="en-US" sz="2000" dirty="0"/>
              <a:t>Fee structure</a:t>
            </a:r>
          </a:p>
          <a:p>
            <a:pPr lvl="1"/>
            <a:r>
              <a:rPr lang="en-US" sz="2000" dirty="0"/>
              <a:t>Schedule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49EEF-46CC-F6D2-84F2-EB78B92F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13068"/>
            <a:ext cx="2743200" cy="365125"/>
          </a:xfrm>
        </p:spPr>
        <p:txBody>
          <a:bodyPr/>
          <a:lstStyle/>
          <a:p>
            <a:pPr fontAlgn="base"/>
            <a:r>
              <a:rPr lang="en-US" dirty="0"/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A152C4-B13F-3BE3-2B29-03795AC9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40B-C840-984B-AE95-429F0F12176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" name="Content Placeholder 8" descr="A picture containing text, building, outdoor, sign&#10;&#10;AI-generated content may be incorrect.">
            <a:extLst>
              <a:ext uri="{FF2B5EF4-FFF2-40B4-BE49-F238E27FC236}">
                <a16:creationId xmlns:a16="http://schemas.microsoft.com/office/drawing/2014/main" id="{5275FE46-B366-8C04-D7A4-944FCD38A8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09196" y="1065176"/>
            <a:ext cx="1731299" cy="213731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67D31-FB4B-20E0-709F-1E9A452AE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554" y="1140116"/>
            <a:ext cx="1953012" cy="20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06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B4BDC1AD-EC8F-461B-A444-B1F1784E79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15730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7B8261C-6DB9-4303-B9CC-61A8691A1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b="1">
                <a:solidFill>
                  <a:srgbClr val="FFFFFF"/>
                </a:solidFill>
                <a:latin typeface="Bookman Old Style" panose="02050604050505020204" pitchFamily="18" charset="0"/>
              </a:rPr>
              <a:t>Questions?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1B0004-7805-46AF-B6FE-2A6AA997B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2337" y="249013"/>
            <a:ext cx="1633695" cy="16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7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88E73-3C67-4A7B-8C8D-3176703D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1DD50-BB83-4809-B69C-4B3BB68A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7B4140B-C840-984B-AE95-429F0F121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24F4170-528F-42D5-9D21-E6B18A0E3875}"/>
              </a:ext>
            </a:extLst>
          </p:cNvPr>
          <p:cNvSpPr txBox="1">
            <a:spLocks/>
          </p:cNvSpPr>
          <p:nvPr/>
        </p:nvSpPr>
        <p:spPr>
          <a:xfrm>
            <a:off x="0" y="16945"/>
            <a:ext cx="12191999" cy="984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  Station 41 – Construction - Structural Repair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247D8D-CBD3-1584-F156-C1C866BCC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6280" y="2078163"/>
            <a:ext cx="3497000" cy="4351339"/>
          </a:xfrm>
        </p:spPr>
        <p:txBody>
          <a:bodyPr>
            <a:normAutofit/>
          </a:bodyPr>
          <a:lstStyle/>
          <a:p>
            <a:r>
              <a:rPr lang="en-US" sz="2600" dirty="0"/>
              <a:t>6/3/26 Construction Pre-Construction Meeting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75BD0E-2539-2E2F-24C4-C958AC081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3" y="2199340"/>
            <a:ext cx="3721310" cy="3652820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6469836-3BB6-8886-B218-78D5F35EBBAC}"/>
              </a:ext>
            </a:extLst>
          </p:cNvPr>
          <p:cNvSpPr txBox="1">
            <a:spLocks/>
          </p:cNvSpPr>
          <p:nvPr/>
        </p:nvSpPr>
        <p:spPr>
          <a:xfrm>
            <a:off x="4161114" y="2078163"/>
            <a:ext cx="34970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5/8/26 Bid </a:t>
            </a:r>
          </a:p>
          <a:p>
            <a:pPr marL="0" indent="0">
              <a:buNone/>
            </a:pPr>
            <a:r>
              <a:rPr lang="en-US" dirty="0"/>
              <a:t>   Palace Construction</a:t>
            </a:r>
          </a:p>
          <a:p>
            <a:pPr marL="0" indent="0">
              <a:buNone/>
            </a:pPr>
            <a:r>
              <a:rPr lang="en-US" dirty="0"/>
              <a:t>   $101,795.09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5/18/26 Board Approved Contract</a:t>
            </a:r>
          </a:p>
        </p:txBody>
      </p:sp>
    </p:spTree>
    <p:extLst>
      <p:ext uri="{BB962C8B-B14F-4D97-AF65-F5344CB8AC3E}">
        <p14:creationId xmlns:p14="http://schemas.microsoft.com/office/powerpoint/2010/main" val="3535069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82381-7F1B-3F14-5161-F8858E1F5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0125-6100-EDA8-9D0B-A58E796164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South Metro Fire Rescue.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E4C9D-0AF9-7C84-205A-3ABAE624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7B4140B-C840-984B-AE95-429F0F121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97F02D-BB35-887D-D298-8C3DDB458A96}"/>
              </a:ext>
            </a:extLst>
          </p:cNvPr>
          <p:cNvSpPr txBox="1">
            <a:spLocks/>
          </p:cNvSpPr>
          <p:nvPr/>
        </p:nvSpPr>
        <p:spPr>
          <a:xfrm>
            <a:off x="0" y="16945"/>
            <a:ext cx="12191999" cy="984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 Station 23 - Construction -  Bathroom Reno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8264CA-70D1-41F5-E123-773772AC0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52" y="1333500"/>
            <a:ext cx="4855464" cy="4790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76BDFA-EBE0-5CB8-D10E-EE524A3D75E9}"/>
              </a:ext>
            </a:extLst>
          </p:cNvPr>
          <p:cNvSpPr txBox="1"/>
          <p:nvPr/>
        </p:nvSpPr>
        <p:spPr>
          <a:xfrm>
            <a:off x="7217017" y="1989796"/>
            <a:ext cx="298916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Out to Bid</a:t>
            </a:r>
          </a:p>
          <a:p>
            <a:endParaRPr lang="en-US" sz="2800" dirty="0"/>
          </a:p>
          <a:p>
            <a:r>
              <a:rPr lang="en-US" sz="2800" dirty="0"/>
              <a:t>Pre-Bid Conference</a:t>
            </a:r>
          </a:p>
          <a:p>
            <a:r>
              <a:rPr lang="en-US" sz="2800" dirty="0"/>
              <a:t>6/11/26</a:t>
            </a:r>
          </a:p>
          <a:p>
            <a:endParaRPr lang="en-US" sz="2800" dirty="0"/>
          </a:p>
          <a:p>
            <a:r>
              <a:rPr lang="en-US" sz="2800" dirty="0"/>
              <a:t>Bid Opening</a:t>
            </a:r>
          </a:p>
          <a:p>
            <a:r>
              <a:rPr lang="en-US" sz="2800" dirty="0"/>
              <a:t>7/2/26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8577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5DF9F267-E41E-1AA5-1765-C2402C21D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543" y="347279"/>
            <a:ext cx="5488030" cy="3657793"/>
          </a:xfrm>
          <a:prstGeom prst="rect">
            <a:avLst/>
          </a:prstGeom>
        </p:spPr>
      </p:pic>
      <p:pic>
        <p:nvPicPr>
          <p:cNvPr id="7" name="Picture 6" descr="A building with a flag on the roof&#10;&#10;AI-generated content may be incorrect.">
            <a:extLst>
              <a:ext uri="{FF2B5EF4-FFF2-40B4-BE49-F238E27FC236}">
                <a16:creationId xmlns:a16="http://schemas.microsoft.com/office/drawing/2014/main" id="{37D9C8E8-DD62-0ED8-1F79-A3CD4A515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27" y="347279"/>
            <a:ext cx="5486689" cy="365779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269" y="5527888"/>
            <a:ext cx="682952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Station 33 &amp; 16 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dirty="0">
                <a:solidFill>
                  <a:srgbClr val="FFFFFF"/>
                </a:solidFill>
              </a:rPr>
              <a:t>Consultant Selection</a:t>
            </a:r>
            <a:endParaRPr lang="en-US" sz="3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818258B-CA03-48D0-A1A5-7BB4B2579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6700"/>
            <a:ext cx="12192000" cy="241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802FB04-FBFB-4BD6-B804-E0BC2FF52F2B}"/>
                  </a:ext>
                </a:extLst>
              </p14:cNvPr>
              <p14:cNvContentPartPr/>
              <p14:nvPr/>
            </p14:nvContentPartPr>
            <p14:xfrm>
              <a:off x="9097869" y="5708006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802FB04-FBFB-4BD6-B804-E0BC2FF52F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79869" y="5600006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 descr="Click to Home">
            <a:extLst>
              <a:ext uri="{FF2B5EF4-FFF2-40B4-BE49-F238E27FC236}">
                <a16:creationId xmlns:a16="http://schemas.microsoft.com/office/drawing/2014/main" id="{7F74141A-417A-425E-B9FF-7A8952234F74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3"/>
          <a:stretch/>
        </p:blipFill>
        <p:spPr bwMode="auto">
          <a:xfrm>
            <a:off x="1177050" y="4525715"/>
            <a:ext cx="2075927" cy="201055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27639C-1884-717C-F3BD-F796BE743B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6519301" y="596780"/>
            <a:ext cx="1511597" cy="113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50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628" y="5341988"/>
            <a:ext cx="6871012" cy="10327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Consultant Selection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DESIGN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818258B-CA03-48D0-A1A5-7BB4B2579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6700"/>
            <a:ext cx="12192000" cy="241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802FB04-FBFB-4BD6-B804-E0BC2FF52F2B}"/>
                  </a:ext>
                </a:extLst>
              </p14:cNvPr>
              <p14:cNvContentPartPr/>
              <p14:nvPr/>
            </p14:nvContentPartPr>
            <p14:xfrm>
              <a:off x="9097869" y="5708006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802FB04-FBFB-4BD6-B804-E0BC2FF52F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9869" y="5600006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 descr="Click to Home">
            <a:extLst>
              <a:ext uri="{FF2B5EF4-FFF2-40B4-BE49-F238E27FC236}">
                <a16:creationId xmlns:a16="http://schemas.microsoft.com/office/drawing/2014/main" id="{7F74141A-417A-425E-B9FF-7A8952234F7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3"/>
          <a:stretch/>
        </p:blipFill>
        <p:spPr bwMode="auto">
          <a:xfrm>
            <a:off x="1177050" y="4525715"/>
            <a:ext cx="2075927" cy="201055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7E17A-9F8F-B8AC-39F3-90423F71D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3134" y="100781"/>
            <a:ext cx="4232042" cy="437414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Consultant Selection:</a:t>
            </a:r>
          </a:p>
          <a:p>
            <a:r>
              <a:rPr lang="en-US" sz="2400" dirty="0"/>
              <a:t>Notify 4-5 Consultants to submit a Qualifications Packet Related to the Project.</a:t>
            </a:r>
          </a:p>
          <a:p>
            <a:endParaRPr lang="en-US" sz="2400" dirty="0"/>
          </a:p>
          <a:p>
            <a:r>
              <a:rPr lang="en-US" sz="2400" dirty="0"/>
              <a:t>An Evaluation Team will conduct Interviews and Score each Consultant Team.</a:t>
            </a:r>
          </a:p>
          <a:p>
            <a:endParaRPr lang="en-US" dirty="0"/>
          </a:p>
          <a:p>
            <a:r>
              <a:rPr lang="en-US" sz="2400" dirty="0"/>
              <a:t>A Selection is made from the evaluation results.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99BDF2-1231-D873-9923-8C389D5624FE}"/>
              </a:ext>
            </a:extLst>
          </p:cNvPr>
          <p:cNvSpPr txBox="1"/>
          <p:nvPr/>
        </p:nvSpPr>
        <p:spPr>
          <a:xfrm>
            <a:off x="314325" y="76200"/>
            <a:ext cx="707989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Qualifications-Based Procurement</a:t>
            </a:r>
          </a:p>
          <a:p>
            <a:endParaRPr lang="en-US" sz="1000" dirty="0"/>
          </a:p>
          <a:p>
            <a:endParaRPr lang="en-US" sz="2400" dirty="0"/>
          </a:p>
          <a:p>
            <a:r>
              <a:rPr lang="en-US" sz="2400" dirty="0"/>
              <a:t>The Brooks Act 1972, U.S. federal legislation established Qualifications-Based Selection (QBS) as the standard procurement process for architectural and engineering (A&amp;E) services for public construction projects </a:t>
            </a:r>
          </a:p>
        </p:txBody>
      </p:sp>
    </p:spTree>
    <p:extLst>
      <p:ext uri="{BB962C8B-B14F-4D97-AF65-F5344CB8AC3E}">
        <p14:creationId xmlns:p14="http://schemas.microsoft.com/office/powerpoint/2010/main" val="206398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B9557B-ECBB-774A-B6A7-242883559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032581-99AB-D89A-E9B3-B8EE16F2D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81" y="529318"/>
            <a:ext cx="5246718" cy="376961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54EABC-385B-202A-4A2A-F0D391E1D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F5330-DBFF-CE7A-98B4-979CA121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69" y="5527888"/>
            <a:ext cx="682952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Station </a:t>
            </a:r>
            <a:r>
              <a:rPr lang="en-US" sz="3600" b="1" dirty="0">
                <a:solidFill>
                  <a:srgbClr val="FFFFFF"/>
                </a:solidFill>
              </a:rPr>
              <a:t>33 &amp; 16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Schematic Design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DESIGN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COMMITTEE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C9B7056-B9CC-29DF-49BF-F880064A4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830170D-53A5-3DC1-66C8-21B589269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6700"/>
            <a:ext cx="12192000" cy="241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F61BDA2-BC27-ECF0-2D1C-AE9DD110DB36}"/>
                  </a:ext>
                </a:extLst>
              </p14:cNvPr>
              <p14:cNvContentPartPr/>
              <p14:nvPr/>
            </p14:nvContentPartPr>
            <p14:xfrm>
              <a:off x="9097869" y="5708006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F61BDA2-BC27-ECF0-2D1C-AE9DD110DB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79869" y="5600006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 descr="Click to Home">
            <a:extLst>
              <a:ext uri="{FF2B5EF4-FFF2-40B4-BE49-F238E27FC236}">
                <a16:creationId xmlns:a16="http://schemas.microsoft.com/office/drawing/2014/main" id="{E487B567-DB2D-2CA9-C4EA-F8CFCDD447FC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3"/>
          <a:stretch/>
        </p:blipFill>
        <p:spPr bwMode="auto">
          <a:xfrm>
            <a:off x="1177050" y="4525715"/>
            <a:ext cx="2075927" cy="201055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22CB0683-EA2E-74A8-78BC-9704A9EC0A74}"/>
              </a:ext>
            </a:extLst>
          </p:cNvPr>
          <p:cNvSpPr txBox="1">
            <a:spLocks/>
          </p:cNvSpPr>
          <p:nvPr/>
        </p:nvSpPr>
        <p:spPr>
          <a:xfrm>
            <a:off x="7004260" y="195700"/>
            <a:ext cx="4796313" cy="42433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Design Committee: Comprised of Consultant, SMFR Staff plus others as desired.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Design Committee is instrumental in developing the Schematic Design.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SMFR and Consultant consult on recommendation for the </a:t>
            </a:r>
            <a:r>
              <a:rPr lang="en-US" sz="2400" b="1" dirty="0"/>
              <a:t>Contract Delivery Method.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5497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E5F8BF-F24C-A650-69CF-3985B1FC5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E5EB0E4-272C-EE65-D48E-C2605F558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7572A8-CA51-BE4B-6107-F9287E3BB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28" y="5341988"/>
            <a:ext cx="6871012" cy="10327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Contractor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Typical Delivery Methods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BCC0BC9-9DCA-4373-C514-FDB09203B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A36C3E1-8B1B-09C1-9F84-79E0B9678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6700"/>
            <a:ext cx="12192000" cy="241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71F7687-C0AB-7B27-7F92-F249C8720689}"/>
                  </a:ext>
                </a:extLst>
              </p14:cNvPr>
              <p14:cNvContentPartPr/>
              <p14:nvPr/>
            </p14:nvContentPartPr>
            <p14:xfrm>
              <a:off x="9097869" y="5708006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71F7687-C0AB-7B27-7F92-F249C87206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9869" y="5600006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 descr="Click to Home">
            <a:extLst>
              <a:ext uri="{FF2B5EF4-FFF2-40B4-BE49-F238E27FC236}">
                <a16:creationId xmlns:a16="http://schemas.microsoft.com/office/drawing/2014/main" id="{8A42A8BD-C62C-0E49-6FDB-19C6DEAE098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3"/>
          <a:stretch/>
        </p:blipFill>
        <p:spPr bwMode="auto">
          <a:xfrm>
            <a:off x="1177050" y="4525715"/>
            <a:ext cx="2075927" cy="201055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E904B8-D0C8-1A83-7446-2DCBFC74AB55}"/>
              </a:ext>
            </a:extLst>
          </p:cNvPr>
          <p:cNvSpPr txBox="1"/>
          <p:nvPr/>
        </p:nvSpPr>
        <p:spPr>
          <a:xfrm>
            <a:off x="0" y="-64873"/>
            <a:ext cx="12311668" cy="481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/>
              <a:t>1. Design-Bid-Build (D-B-B) – All Size Projects</a:t>
            </a:r>
          </a:p>
          <a:p>
            <a:r>
              <a:rPr lang="en-US" sz="1700" b="1" dirty="0"/>
              <a:t>Process:</a:t>
            </a:r>
            <a:r>
              <a:rPr lang="en-US" sz="1700" dirty="0"/>
              <a:t> Owner hires a design team (architect/engineer) first, then issues design documents for bid to contractors. The lowest bidder is typically selected.</a:t>
            </a:r>
          </a:p>
          <a:p>
            <a:r>
              <a:rPr lang="en-US" sz="1700" b="1" dirty="0"/>
              <a:t>Pros:</a:t>
            </a:r>
            <a:r>
              <a:rPr lang="en-US" sz="1700" dirty="0"/>
              <a:t> Clear roles, well-understood process, easy to manage.</a:t>
            </a:r>
          </a:p>
          <a:p>
            <a:r>
              <a:rPr lang="en-US" sz="1700" b="1" dirty="0"/>
              <a:t>Cons:</a:t>
            </a:r>
            <a:r>
              <a:rPr lang="en-US" sz="1700" dirty="0"/>
              <a:t> Sequential process can cause delays; owner bears most design risk.</a:t>
            </a:r>
          </a:p>
          <a:p>
            <a:endParaRPr lang="en-US" sz="1700" dirty="0"/>
          </a:p>
          <a:p>
            <a:r>
              <a:rPr lang="en-US" sz="1700" b="1" dirty="0"/>
              <a:t>2. Construction Manager / General Contractor (CMGC) – Complex Projects</a:t>
            </a:r>
          </a:p>
          <a:p>
            <a:r>
              <a:rPr lang="en-US" sz="1700" b="1" dirty="0"/>
              <a:t>Process:</a:t>
            </a:r>
            <a:r>
              <a:rPr lang="en-US" sz="1700" dirty="0"/>
              <a:t> A CMGC contract is a strategic approach to construction project delivery that combines early contractor advisory services with a later construction role, fostering collaboration, cost control, and risk management throughout the project lifecycle.</a:t>
            </a:r>
          </a:p>
          <a:p>
            <a:r>
              <a:rPr lang="en-US" sz="1700" b="1" dirty="0"/>
              <a:t>Pros:</a:t>
            </a:r>
            <a:r>
              <a:rPr lang="en-US" sz="1700" dirty="0"/>
              <a:t> Early Contractor involvement, better cost control, improved schedule planning, enhanced communication &amp; risk mitigation.</a:t>
            </a:r>
          </a:p>
          <a:p>
            <a:r>
              <a:rPr lang="en-US" sz="1700" b="1" dirty="0"/>
              <a:t>Cons:</a:t>
            </a:r>
            <a:r>
              <a:rPr lang="en-US" sz="1700" dirty="0"/>
              <a:t> Possible higher cost if scope changes, procurement is through RFP evaluation – takes longer, needs strong owner engagement in design decisions.</a:t>
            </a:r>
          </a:p>
          <a:p>
            <a:endParaRPr lang="en-US" sz="1700" dirty="0"/>
          </a:p>
          <a:p>
            <a:r>
              <a:rPr lang="en-US" sz="1700" b="1" dirty="0"/>
              <a:t>3. Design-Build (D-B) – All Size Projects</a:t>
            </a:r>
          </a:p>
          <a:p>
            <a:r>
              <a:rPr lang="en-US" sz="1700" b="1" dirty="0"/>
              <a:t>Process:</a:t>
            </a:r>
            <a:r>
              <a:rPr lang="en-US" sz="1700" dirty="0"/>
              <a:t> Owner contracts a single firm that handles both design and construction.</a:t>
            </a:r>
            <a:endParaRPr lang="en-US" sz="1700" b="1" dirty="0"/>
          </a:p>
          <a:p>
            <a:r>
              <a:rPr lang="en-US" sz="1700" b="1" dirty="0"/>
              <a:t>Pros:</a:t>
            </a:r>
            <a:r>
              <a:rPr lang="en-US" sz="1700" dirty="0"/>
              <a:t> Faster delivery, integrated team, better coordination.</a:t>
            </a:r>
          </a:p>
          <a:p>
            <a:r>
              <a:rPr lang="en-US" sz="1700" b="1" dirty="0"/>
              <a:t>Cons:</a:t>
            </a:r>
            <a:r>
              <a:rPr lang="en-US" sz="1700" dirty="0"/>
              <a:t> Less design control for owner; single point of accountability.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97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938E46-4C96-A499-945C-2C31335E1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hematic-design-architecture-process">
            <a:extLst>
              <a:ext uri="{FF2B5EF4-FFF2-40B4-BE49-F238E27FC236}">
                <a16:creationId xmlns:a16="http://schemas.microsoft.com/office/drawing/2014/main" id="{5C9DF781-8703-B7D5-3948-24F82B8CB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55866" cy="51435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781CF8C-B03D-1852-A33A-9F1609E51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2451C7-E02E-96C8-A8B9-537F8D64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69" y="5527888"/>
            <a:ext cx="682952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Station </a:t>
            </a:r>
            <a:r>
              <a:rPr lang="en-US" sz="3600" b="1" dirty="0">
                <a:solidFill>
                  <a:srgbClr val="FFFFFF"/>
                </a:solidFill>
              </a:rPr>
              <a:t>33 &amp; 16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Design Development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DESIGN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618212F-EA50-31C7-6305-D51B0B10B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038D6D0-4334-5458-1013-B1814B1AD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6700"/>
            <a:ext cx="12192000" cy="241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BB5735C-B87C-E1AD-12DB-22858A13C435}"/>
                  </a:ext>
                </a:extLst>
              </p14:cNvPr>
              <p14:cNvContentPartPr/>
              <p14:nvPr/>
            </p14:nvContentPartPr>
            <p14:xfrm>
              <a:off x="9097869" y="5708006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BB5735C-B87C-E1AD-12DB-22858A13C4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79869" y="5600006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 descr="Click to Home">
            <a:extLst>
              <a:ext uri="{FF2B5EF4-FFF2-40B4-BE49-F238E27FC236}">
                <a16:creationId xmlns:a16="http://schemas.microsoft.com/office/drawing/2014/main" id="{42FE7783-5322-1DBF-9F89-05E718223FAA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3"/>
          <a:stretch/>
        </p:blipFill>
        <p:spPr bwMode="auto">
          <a:xfrm>
            <a:off x="1177050" y="4525715"/>
            <a:ext cx="2075927" cy="201055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44C9E7-88C6-584C-059C-87F3AED3C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075625" cy="1880434"/>
          </a:xfrm>
          <a:prstGeom prst="rect">
            <a:avLst/>
          </a:prstGeo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5F18C8C0-1AB6-D8E8-1412-133F521D38BB}"/>
              </a:ext>
            </a:extLst>
          </p:cNvPr>
          <p:cNvSpPr txBox="1">
            <a:spLocks/>
          </p:cNvSpPr>
          <p:nvPr/>
        </p:nvSpPr>
        <p:spPr>
          <a:xfrm>
            <a:off x="7434029" y="231975"/>
            <a:ext cx="4366544" cy="411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Consultant creates a Design Development Package.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Consultant develops the cost opinion if DBB or the GC provides an estimate if CMGC.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This will help determine if modifications to the design are required to align with budget</a:t>
            </a:r>
          </a:p>
        </p:txBody>
      </p:sp>
    </p:spTree>
    <p:extLst>
      <p:ext uri="{BB962C8B-B14F-4D97-AF65-F5344CB8AC3E}">
        <p14:creationId xmlns:p14="http://schemas.microsoft.com/office/powerpoint/2010/main" val="2768702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FFFF"/>
      </a:accent2>
      <a:accent3>
        <a:srgbClr val="D8D8D8"/>
      </a:accent3>
      <a:accent4>
        <a:srgbClr val="D6DCE4"/>
      </a:accent4>
      <a:accent5>
        <a:srgbClr val="B74919"/>
      </a:accent5>
      <a:accent6>
        <a:srgbClr val="ADB9C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1343</Words>
  <Application>Microsoft Office PowerPoint</Application>
  <PresentationFormat>Widescreen</PresentationFormat>
  <Paragraphs>201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Open Sans</vt:lpstr>
      <vt:lpstr>Office Theme</vt:lpstr>
      <vt:lpstr>2_Office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Station 33 &amp; 16   Consultant Selection</vt:lpstr>
      <vt:lpstr>Consultant Selection  DESIGN</vt:lpstr>
      <vt:lpstr>Station 33 &amp; 16 – Schematic Design  DESIGN COMMITTEE</vt:lpstr>
      <vt:lpstr>Contractor  Typical Delivery Methods</vt:lpstr>
      <vt:lpstr>Station 33 &amp; 16 – Design Development  DESIGN</vt:lpstr>
      <vt:lpstr>Station 33 &amp; 16 – Construction Documents  Bid or GMP</vt:lpstr>
      <vt:lpstr>Station 33 &amp; 16 – Construction Begins  Weekly OAC Meetings (Owner Architect Contractor)</vt:lpstr>
      <vt:lpstr>Mineral Building Projects - Pre Design</vt:lpstr>
      <vt:lpstr>Mineral Building Projects - Fit Studies</vt:lpstr>
      <vt:lpstr>STERLING RANCH</vt:lpstr>
      <vt:lpstr>Fleet and Logistics Update</vt:lpstr>
      <vt:lpstr>Current Sites</vt:lpstr>
      <vt:lpstr>PowerPoint Presentation</vt:lpstr>
      <vt:lpstr>MVFPD Fleet Maintenance Facility Tour</vt:lpstr>
      <vt:lpstr>Program Analysis  </vt:lpstr>
      <vt:lpstr>Program Analysis  </vt:lpstr>
      <vt:lpstr>Next Steps Fleet/LOGS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Eckmann</dc:creator>
  <cp:lastModifiedBy>Berry Jones</cp:lastModifiedBy>
  <cp:revision>37</cp:revision>
  <cp:lastPrinted>2026-01-12T21:09:19Z</cp:lastPrinted>
  <dcterms:created xsi:type="dcterms:W3CDTF">2020-03-11T22:22:06Z</dcterms:created>
  <dcterms:modified xsi:type="dcterms:W3CDTF">2026-06-01T21:16:36Z</dcterms:modified>
</cp:coreProperties>
</file>